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89" r:id="rId12"/>
    <p:sldId id="290" r:id="rId13"/>
    <p:sldId id="291" r:id="rId14"/>
    <p:sldId id="279" r:id="rId15"/>
    <p:sldId id="293" r:id="rId16"/>
    <p:sldId id="262" r:id="rId17"/>
    <p:sldId id="266" r:id="rId18"/>
    <p:sldId id="267" r:id="rId19"/>
    <p:sldId id="270" r:id="rId20"/>
    <p:sldId id="268" r:id="rId21"/>
    <p:sldId id="269" r:id="rId22"/>
    <p:sldId id="282" r:id="rId23"/>
    <p:sldId id="283" r:id="rId24"/>
    <p:sldId id="292" r:id="rId25"/>
    <p:sldId id="272" r:id="rId26"/>
    <p:sldId id="271" r:id="rId27"/>
    <p:sldId id="274" r:id="rId28"/>
    <p:sldId id="275" r:id="rId29"/>
    <p:sldId id="276" r:id="rId30"/>
    <p:sldId id="278" r:id="rId31"/>
    <p:sldId id="281" r:id="rId32"/>
    <p:sldId id="280" r:id="rId33"/>
    <p:sldId id="284" r:id="rId34"/>
    <p:sldId id="285" r:id="rId35"/>
    <p:sldId id="286" r:id="rId36"/>
    <p:sldId id="287" r:id="rId37"/>
    <p:sldId id="288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512" y="-3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0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givechoos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givechoose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givechoose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hyperlink" Target="http://givechoo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574967" y="5473622"/>
            <a:ext cx="5329764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900">
                <a:solidFill>
                  <a:srgbClr val="9BCC50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May 2, 2017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3073304" y="656951"/>
            <a:ext cx="685819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Community Giving At Its </a:t>
            </a:r>
            <a:r>
              <a:rPr dirty="0" smtClean="0"/>
              <a:t>Bes</a:t>
            </a:r>
            <a:r>
              <a:rPr lang="en-US" dirty="0" smtClean="0"/>
              <a:t>t</a:t>
            </a:r>
          </a:p>
          <a:p>
            <a:r>
              <a:rPr lang="en-US" dirty="0" smtClean="0"/>
              <a:t>Training 101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564642" y="8244899"/>
            <a:ext cx="34427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F57134"/>
                </a:solidFill>
                <a:latin typeface="+mj-lt"/>
                <a:ea typeface="+mj-ea"/>
                <a:cs typeface="+mj-cs"/>
                <a:sym typeface="Avenir Book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GiveChoose.org</a:t>
            </a:r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3" y="2083679"/>
            <a:ext cx="8967645" cy="3389943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112" y="7691038"/>
            <a:ext cx="4067513" cy="12777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march 24</a:t>
            </a:r>
          </a:p>
        </p:txBody>
      </p:sp>
      <p:pic>
        <p:nvPicPr>
          <p:cNvPr id="4" name="Picture 3" descr="Screen Shot 2017-03-15 at 12.28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8" y="2434408"/>
            <a:ext cx="11875865" cy="615828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699175" y="2434408"/>
            <a:ext cx="484632" cy="978408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march 24</a:t>
            </a:r>
          </a:p>
        </p:txBody>
      </p:sp>
      <p:pic>
        <p:nvPicPr>
          <p:cNvPr id="4" name="Picture 3" descr="Screen Shot 2017-03-15 at 12.28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2" y="1582922"/>
            <a:ext cx="12193746" cy="65731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043413" y="3964730"/>
            <a:ext cx="978408" cy="484632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march 24</a:t>
            </a:r>
          </a:p>
        </p:txBody>
      </p:sp>
      <p:pic>
        <p:nvPicPr>
          <p:cNvPr id="5" name="Picture 4" descr="Screen Shot 2017-03-15 at 12.28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04" y="1582922"/>
            <a:ext cx="10209899" cy="733575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668447" y="6016165"/>
            <a:ext cx="484632" cy="978408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march 24</a:t>
            </a:r>
          </a:p>
        </p:txBody>
      </p:sp>
      <p:pic>
        <p:nvPicPr>
          <p:cNvPr id="241" name="Screen Shot 2016-03-15 at 3.39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903" y="2195862"/>
            <a:ext cx="12320915" cy="61952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6833573" y="4898217"/>
            <a:ext cx="457817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Logos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Mission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Matching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/Challenge Gift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574967" y="5473622"/>
            <a:ext cx="5329764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900">
                <a:solidFill>
                  <a:srgbClr val="9BCC50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May 2, 2017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3073304" y="656951"/>
            <a:ext cx="685819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Community Giving At Its </a:t>
            </a:r>
            <a:r>
              <a:rPr dirty="0" smtClean="0"/>
              <a:t>Bes</a:t>
            </a:r>
            <a:r>
              <a:rPr lang="en-US" dirty="0" smtClean="0"/>
              <a:t>t</a:t>
            </a:r>
          </a:p>
          <a:p>
            <a:r>
              <a:rPr lang="en-US" dirty="0" smtClean="0"/>
              <a:t>Training 202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564642" y="8244899"/>
            <a:ext cx="34427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F57134"/>
                </a:solidFill>
                <a:latin typeface="+mj-lt"/>
                <a:ea typeface="+mj-ea"/>
                <a:cs typeface="+mj-cs"/>
                <a:sym typeface="Avenir Book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GiveChoose.org</a:t>
            </a:r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3" y="2083679"/>
            <a:ext cx="8967645" cy="3389943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112" y="7691038"/>
            <a:ext cx="4067513" cy="12777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657697"/>
            <a:ext cx="6848029" cy="261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Today’s</a:t>
            </a:r>
            <a:r>
              <a:rPr dirty="0">
                <a:latin typeface="Avenir Book Oblique"/>
                <a:ea typeface="Avenir Book Oblique"/>
                <a:cs typeface="Avenir Book Oblique"/>
                <a:sym typeface="Avenir Book Oblique"/>
              </a:rPr>
              <a:t> </a:t>
            </a:r>
            <a:r>
              <a:rPr dirty="0" smtClean="0"/>
              <a:t>Agenda</a:t>
            </a:r>
            <a:endParaRPr lang="en-US" dirty="0" smtClean="0"/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2:00 – 4:30</a:t>
            </a:r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Welcome &amp; </a:t>
            </a:r>
            <a:r>
              <a:rPr dirty="0" smtClean="0"/>
              <a:t>Introductions</a:t>
            </a:r>
            <a:r>
              <a:rPr lang="en-US" dirty="0" smtClean="0"/>
              <a:t> —</a:t>
            </a:r>
            <a:r>
              <a:rPr dirty="0" smtClean="0"/>
              <a:t> </a:t>
            </a:r>
            <a:r>
              <a:rPr lang="en-US" dirty="0" smtClean="0"/>
              <a:t>Amy Owen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Overview of Give Choose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  </a:t>
            </a:r>
            <a:r>
              <a:rPr lang="en-US" dirty="0" smtClean="0"/>
              <a:t>Amy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 new link: LinkedIn</a:t>
            </a:r>
            <a:r>
              <a:rPr lang="en-US" dirty="0" smtClean="0"/>
              <a:t> — </a:t>
            </a:r>
            <a:r>
              <a:rPr lang="en-US" dirty="0" smtClean="0"/>
              <a:t>Judy Schramm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Social </a:t>
            </a:r>
            <a:r>
              <a:rPr dirty="0" smtClean="0"/>
              <a:t>Media</a:t>
            </a:r>
            <a:r>
              <a:rPr lang="en-US" dirty="0" smtClean="0"/>
              <a:t> and Action Plan</a:t>
            </a:r>
            <a:r>
              <a:rPr dirty="0" smtClean="0"/>
              <a:t> </a:t>
            </a:r>
            <a:r>
              <a:rPr lang="en-US" dirty="0" smtClean="0"/>
              <a:t>202</a:t>
            </a:r>
            <a:r>
              <a:rPr lang="en-US" dirty="0" smtClean="0"/>
              <a:t>—</a:t>
            </a:r>
            <a:r>
              <a:rPr dirty="0" smtClean="0"/>
              <a:t>  </a:t>
            </a:r>
            <a:r>
              <a:rPr lang="en-US" dirty="0" smtClean="0"/>
              <a:t>Cyndi Urbano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Q</a:t>
            </a:r>
            <a:r>
              <a:rPr dirty="0"/>
              <a:t>&amp;A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 </a:t>
            </a:r>
            <a:r>
              <a:rPr dirty="0"/>
              <a:t>(All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08000" y="491978"/>
            <a:ext cx="11988800" cy="118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goals for </a:t>
            </a:r>
            <a:r>
              <a:rPr dirty="0" smtClean="0"/>
              <a:t>201</a:t>
            </a:r>
            <a:r>
              <a:rPr lang="en-US" dirty="0" smtClean="0"/>
              <a:t>7</a:t>
            </a:r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4665133" y="4215532"/>
            <a:ext cx="8814529" cy="438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$</a:t>
            </a:r>
            <a:r>
              <a:rPr dirty="0" smtClean="0"/>
              <a:t>2</a:t>
            </a:r>
            <a:r>
              <a:rPr lang="en-US" dirty="0" smtClean="0"/>
              <a:t>30</a:t>
            </a:r>
            <a:r>
              <a:rPr dirty="0" smtClean="0"/>
              <a:t>,000 </a:t>
            </a:r>
            <a:r>
              <a:rPr dirty="0"/>
              <a:t>in Donations</a:t>
            </a:r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2</a:t>
            </a:r>
            <a:r>
              <a:rPr lang="en-US" dirty="0" smtClean="0"/>
              <a:t>5</a:t>
            </a:r>
            <a:r>
              <a:rPr dirty="0" smtClean="0"/>
              <a:t> NPOs  </a:t>
            </a:r>
            <a:r>
              <a:rPr dirty="0"/>
              <a:t>have Matching Gifts</a:t>
            </a:r>
            <a:endParaRPr dirty="0" smtClean="0"/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1,200</a:t>
            </a:r>
            <a:r>
              <a:rPr dirty="0" smtClean="0"/>
              <a:t> </a:t>
            </a:r>
            <a:r>
              <a:rPr dirty="0"/>
              <a:t>Donors</a:t>
            </a:r>
            <a:endParaRPr dirty="0" smtClean="0"/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7</a:t>
            </a:r>
            <a:r>
              <a:rPr dirty="0" smtClean="0"/>
              <a:t>5 </a:t>
            </a:r>
            <a:r>
              <a:rPr dirty="0"/>
              <a:t>Nonprofits</a:t>
            </a:r>
          </a:p>
        </p:txBody>
      </p:sp>
      <p:sp>
        <p:nvSpPr>
          <p:cNvPr id="195" name="Shape 195"/>
          <p:cNvSpPr/>
          <p:nvPr/>
        </p:nvSpPr>
        <p:spPr>
          <a:xfrm>
            <a:off x="4009130" y="6999696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009130" y="8026973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009130" y="5850371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4009129" y="4708076"/>
            <a:ext cx="579805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pic>
        <p:nvPicPr>
          <p:cNvPr id="9" name="Picture 8" descr="GIveChoose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77354" y="1229317"/>
            <a:ext cx="7183979" cy="29862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2295474" y="1493307"/>
            <a:ext cx="841385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How Did You Learn About Give Choose?</a:t>
            </a:r>
          </a:p>
        </p:txBody>
      </p:sp>
      <p:sp>
        <p:nvSpPr>
          <p:cNvPr id="211" name="Shape 211"/>
          <p:cNvSpPr/>
          <p:nvPr/>
        </p:nvSpPr>
        <p:spPr>
          <a:xfrm>
            <a:off x="508000" y="487890"/>
            <a:ext cx="11988800" cy="107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49148">
              <a:lnSpc>
                <a:spcPct val="90000"/>
              </a:lnSpc>
              <a:defRPr sz="564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donors:  </a:t>
            </a:r>
            <a:r>
              <a:rPr dirty="0" smtClean="0"/>
              <a:t>what</a:t>
            </a:r>
            <a:r>
              <a:rPr lang="en-US" dirty="0" smtClean="0"/>
              <a:t>’VE</a:t>
            </a:r>
            <a:r>
              <a:rPr dirty="0" smtClean="0"/>
              <a:t> </a:t>
            </a:r>
            <a:r>
              <a:rPr dirty="0"/>
              <a:t>we learned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5068" y="2217208"/>
          <a:ext cx="10329336" cy="619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334"/>
                <a:gridCol w="2582334"/>
                <a:gridCol w="2582334"/>
                <a:gridCol w="2582334"/>
              </a:tblGrid>
              <a:tr h="370840">
                <a:tc>
                  <a:txBody>
                    <a:bodyPr/>
                    <a:lstStyle/>
                    <a:p>
                      <a:pPr defTabSz="914400">
                        <a:defRPr sz="2000" spc="79">
                          <a:solidFill>
                            <a:srgbClr val="000000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</a:t>
                      </a:r>
                      <a:r>
                        <a:rPr lang="en-US"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endParaRPr sz="2000" cap="all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Email from a charity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66</a:t>
                      </a:r>
                      <a:r>
                        <a:rPr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51%</a:t>
                      </a:r>
                    </a:p>
                  </a:txBody>
                  <a:tcPr marL="50800" marR="50800" marT="50800" marB="5080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Email from the Community Foundation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21%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Email from some other source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A friend/family member told me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25</a:t>
                      </a:r>
                      <a:r>
                        <a:rPr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it in print/media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it in electronic media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11</a:t>
                      </a:r>
                      <a:r>
                        <a:rPr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a poster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it on Facebook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24</a:t>
                      </a:r>
                      <a:r>
                        <a:rPr sz="20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it on Twitter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5068" y="8414808"/>
          <a:ext cx="10329336" cy="4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334"/>
                <a:gridCol w="2582334"/>
                <a:gridCol w="2582334"/>
                <a:gridCol w="2582334"/>
              </a:tblGrid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saw it on</a:t>
                      </a: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Tollroad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n/a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n/a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08000" y="3468616"/>
            <a:ext cx="978408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000" y="4956958"/>
            <a:ext cx="978408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8000" y="7358150"/>
            <a:ext cx="978408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954735" y="2015232"/>
            <a:ext cx="1109533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What Charities Did You Support During Give Choose?</a:t>
            </a:r>
          </a:p>
        </p:txBody>
      </p:sp>
      <p:sp>
        <p:nvSpPr>
          <p:cNvPr id="215" name="Shape 215"/>
          <p:cNvSpPr/>
          <p:nvPr/>
        </p:nvSpPr>
        <p:spPr>
          <a:xfrm>
            <a:off x="7140789" y="3461080"/>
            <a:ext cx="1849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1076197" y="7112661"/>
            <a:ext cx="108524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2014 of the 604 donors, 215 had never before given a gift to that Nonprofit</a:t>
            </a:r>
          </a:p>
        </p:txBody>
      </p:sp>
      <p:sp>
        <p:nvSpPr>
          <p:cNvPr id="217" name="Shape 217"/>
          <p:cNvSpPr/>
          <p:nvPr/>
        </p:nvSpPr>
        <p:spPr>
          <a:xfrm>
            <a:off x="1076197" y="7770552"/>
            <a:ext cx="108524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2015 of the 936 donors, 312 had never before given a gift to that Nonprofit</a:t>
            </a:r>
          </a:p>
        </p:txBody>
      </p:sp>
      <p:sp>
        <p:nvSpPr>
          <p:cNvPr id="218" name="Shape 218"/>
          <p:cNvSpPr/>
          <p:nvPr/>
        </p:nvSpPr>
        <p:spPr>
          <a:xfrm>
            <a:off x="508000" y="531283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donors:  what </a:t>
            </a:r>
            <a:r>
              <a:rPr dirty="0" smtClean="0"/>
              <a:t>we</a:t>
            </a:r>
            <a:r>
              <a:rPr lang="en-US" dirty="0" smtClean="0"/>
              <a:t>’VE</a:t>
            </a:r>
            <a:r>
              <a:rPr dirty="0" smtClean="0"/>
              <a:t> </a:t>
            </a:r>
            <a:r>
              <a:rPr dirty="0"/>
              <a:t>learned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5619" y="2788311"/>
          <a:ext cx="8669868" cy="40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/>
                <a:gridCol w="2167467"/>
                <a:gridCol w="2167467"/>
                <a:gridCol w="21674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support or have supported in the past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have heard of but never supported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25%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33%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35%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discovered through Give Choose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9" name="Shape 217"/>
          <p:cNvSpPr/>
          <p:nvPr/>
        </p:nvSpPr>
        <p:spPr>
          <a:xfrm>
            <a:off x="1076197" y="8508820"/>
            <a:ext cx="1095651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</a:t>
            </a:r>
            <a:r>
              <a:rPr dirty="0" smtClean="0"/>
              <a:t>201</a:t>
            </a:r>
            <a:r>
              <a:rPr lang="en-US" dirty="0" smtClean="0"/>
              <a:t>6</a:t>
            </a:r>
            <a:r>
              <a:rPr dirty="0" smtClean="0"/>
              <a:t> </a:t>
            </a:r>
            <a:r>
              <a:rPr dirty="0"/>
              <a:t>of the</a:t>
            </a:r>
            <a:r>
              <a:rPr dirty="0" smtClean="0"/>
              <a:t> </a:t>
            </a:r>
            <a:r>
              <a:rPr lang="en-US" dirty="0" smtClean="0"/>
              <a:t>922</a:t>
            </a:r>
            <a:r>
              <a:rPr dirty="0" smtClean="0"/>
              <a:t> </a:t>
            </a:r>
            <a:r>
              <a:rPr dirty="0"/>
              <a:t>donors,</a:t>
            </a:r>
            <a:r>
              <a:rPr dirty="0" smtClean="0"/>
              <a:t> </a:t>
            </a:r>
            <a:r>
              <a:rPr lang="en-US" dirty="0" smtClean="0"/>
              <a:t>502</a:t>
            </a:r>
            <a:r>
              <a:rPr dirty="0" smtClean="0"/>
              <a:t> </a:t>
            </a:r>
            <a:r>
              <a:rPr dirty="0"/>
              <a:t>had never before given a gift to that Nonprofit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508000" y="499301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have learned</a:t>
            </a:r>
          </a:p>
        </p:txBody>
      </p:sp>
      <p:sp>
        <p:nvSpPr>
          <p:cNvPr id="230" name="Shape 230"/>
          <p:cNvSpPr/>
          <p:nvPr/>
        </p:nvSpPr>
        <p:spPr>
          <a:xfrm>
            <a:off x="779856" y="1384058"/>
            <a:ext cx="1144508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How long have you lived/worked in Loudoun/Fauquier?</a:t>
            </a:r>
          </a:p>
        </p:txBody>
      </p:sp>
      <p:sp>
        <p:nvSpPr>
          <p:cNvPr id="231" name="Shape 231"/>
          <p:cNvSpPr/>
          <p:nvPr/>
        </p:nvSpPr>
        <p:spPr>
          <a:xfrm>
            <a:off x="1724659" y="6236498"/>
            <a:ext cx="955548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Did you tell other people about Give Choose?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4659" y="2209595"/>
          <a:ext cx="9112676" cy="3664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23"/>
                <a:gridCol w="2216232"/>
                <a:gridCol w="2266035"/>
                <a:gridCol w="1942086"/>
              </a:tblGrid>
              <a:tr h="513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</a:t>
                      </a:r>
                      <a:r>
                        <a:rPr lang="en-US"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endParaRPr sz="2000" cap="all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1369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Less than one year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0%</a:t>
                      </a:r>
                    </a:p>
                  </a:txBody>
                  <a:tcPr marL="50800" marR="50800" marT="50800" marB="50800" horzOverflow="overflow"/>
                </a:tc>
              </a:tr>
              <a:tr h="51369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1 - 2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horzOverflow="overflow"/>
                </a:tc>
              </a:tr>
              <a:tr h="51369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3 - 5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89896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6+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71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76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1369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do not live or</a:t>
                      </a: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endParaRPr lang="en-US" sz="2000" spc="79" dirty="0" smtClean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work </a:t>
                      </a: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here.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11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24659" y="7278823"/>
          <a:ext cx="915360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232"/>
                <a:gridCol w="2252328"/>
                <a:gridCol w="2300251"/>
                <a:gridCol w="196479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</a:t>
                      </a:r>
                      <a:r>
                        <a:rPr lang="en-US"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endParaRPr sz="2000" cap="all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Yes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58%</a:t>
                      </a:r>
                    </a:p>
                  </a:txBody>
                  <a:tcPr marL="50800" marR="50800" marT="50800" marB="50800" horzOverflow="overflow"/>
                </a:tc>
              </a:tr>
              <a:tr h="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86%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42%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657697"/>
            <a:ext cx="6848029" cy="261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Today’s</a:t>
            </a:r>
            <a:r>
              <a:rPr dirty="0">
                <a:latin typeface="Avenir Book Oblique"/>
                <a:ea typeface="Avenir Book Oblique"/>
                <a:cs typeface="Avenir Book Oblique"/>
                <a:sym typeface="Avenir Book Oblique"/>
              </a:rPr>
              <a:t> </a:t>
            </a:r>
            <a:r>
              <a:rPr dirty="0" smtClean="0"/>
              <a:t>Agenda</a:t>
            </a:r>
            <a:endParaRPr lang="en-US" dirty="0" smtClean="0"/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1:00 – 2:00</a:t>
            </a:r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Welcome &amp; Introductions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</a:t>
            </a:r>
            <a:r>
              <a:rPr lang="en-US" dirty="0" smtClean="0"/>
              <a:t>Amy Owen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Overview of Give </a:t>
            </a:r>
            <a:r>
              <a:rPr dirty="0" smtClean="0"/>
              <a:t>Choose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  </a:t>
            </a:r>
            <a:r>
              <a:rPr lang="en-US" dirty="0" smtClean="0"/>
              <a:t>Amy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Social Media</a:t>
            </a:r>
            <a:r>
              <a:rPr dirty="0" smtClean="0"/>
              <a:t> </a:t>
            </a:r>
            <a:r>
              <a:rPr lang="en-US" dirty="0" smtClean="0"/>
              <a:t>10 1</a:t>
            </a:r>
            <a:r>
              <a:rPr lang="en-US" dirty="0" smtClean="0"/>
              <a:t>—</a:t>
            </a:r>
            <a:r>
              <a:rPr dirty="0" smtClean="0"/>
              <a:t>  </a:t>
            </a:r>
            <a:r>
              <a:rPr lang="en-US" dirty="0" smtClean="0"/>
              <a:t>Cyndi Urbano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Q</a:t>
            </a:r>
            <a:r>
              <a:rPr dirty="0"/>
              <a:t>&amp;A -  (All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221" name="Shape 221"/>
          <p:cNvSpPr/>
          <p:nvPr/>
        </p:nvSpPr>
        <p:spPr>
          <a:xfrm>
            <a:off x="621414" y="2324635"/>
            <a:ext cx="1176197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Our Sponsors helped to create a Prize Pool.  How influential were those prizes as you decided to give?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1618" y="4169844"/>
          <a:ext cx="10087556" cy="4763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0284"/>
                <a:gridCol w="2035168"/>
                <a:gridCol w="2063046"/>
                <a:gridCol w="2099058"/>
              </a:tblGrid>
              <a:tr h="644687">
                <a:tc>
                  <a:txBody>
                    <a:bodyPr/>
                    <a:lstStyle/>
                    <a:p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2016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2015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2014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</a:tr>
              <a:tr h="71631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Very Influential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14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21%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28%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1631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Influential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25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1631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Indifferent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12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1631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Not Influential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23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28%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5355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I did not know about the</a:t>
                      </a:r>
                      <a:r>
                        <a:rPr sz="2000" b="0" i="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endParaRPr lang="en-US" sz="2000" b="0" i="0" spc="79" dirty="0" smtClean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Prize </a:t>
                      </a:r>
                      <a:r>
                        <a:rPr sz="2000" b="0" i="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Pool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</a:t>
                      </a: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16%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6" name="Heart 5"/>
          <p:cNvSpPr/>
          <p:nvPr/>
        </p:nvSpPr>
        <p:spPr>
          <a:xfrm>
            <a:off x="1004418" y="4920675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507999" y="1996112"/>
            <a:ext cx="1198880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Some </a:t>
            </a:r>
            <a:r>
              <a:rPr dirty="0" smtClean="0"/>
              <a:t>NPs </a:t>
            </a:r>
            <a:r>
              <a:rPr dirty="0"/>
              <a:t>had matching gifts set up in advance from donors to match your gift made.  How compelling were matches as you decided to give? </a:t>
            </a:r>
          </a:p>
        </p:txBody>
      </p:sp>
      <p:sp>
        <p:nvSpPr>
          <p:cNvPr id="226" name="Shape 226"/>
          <p:cNvSpPr>
            <a:spLocks noGrp="1"/>
          </p:cNvSpPr>
          <p:nvPr>
            <p:ph type="title" idx="4294967295"/>
          </p:nvPr>
        </p:nvSpPr>
        <p:spPr>
          <a:xfrm>
            <a:off x="508000" y="517208"/>
            <a:ext cx="11988800" cy="762001"/>
          </a:xfrm>
          <a:prstGeom prst="rect">
            <a:avLst/>
          </a:prstGeom>
        </p:spPr>
        <p:txBody>
          <a:bodyPr/>
          <a:lstStyle>
            <a:lvl1pPr defTabSz="233679">
              <a:defRPr sz="4800">
                <a:solidFill>
                  <a:srgbClr val="942192"/>
                </a:solidFill>
              </a:defRPr>
            </a:lvl1pPr>
          </a:lstStyle>
          <a:p>
            <a:r>
              <a:rPr dirty="0"/>
              <a:t>donors:  </a:t>
            </a:r>
            <a:r>
              <a:rPr/>
              <a:t>what </a:t>
            </a:r>
            <a:r>
              <a:rPr smtClean="0"/>
              <a:t>we</a:t>
            </a:r>
            <a:r>
              <a:rPr lang="en-US" smtClean="0"/>
              <a:t>’ve</a:t>
            </a:r>
            <a:r>
              <a:rPr smtClean="0"/>
              <a:t> </a:t>
            </a:r>
            <a:r>
              <a:rPr dirty="0" smtClean="0"/>
              <a:t>learned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680220" y="838762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5732" y="4457419"/>
          <a:ext cx="9070455" cy="373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4141"/>
                <a:gridCol w="1529150"/>
                <a:gridCol w="1887164"/>
              </a:tblGrid>
              <a:tr h="623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</a:t>
                      </a:r>
                      <a:r>
                        <a:rPr lang="en-US" sz="200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endParaRPr sz="2000" cap="all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2308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Very 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2308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30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2308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Indifferent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13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2308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Not 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</a:t>
                      </a: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2308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did not know about Matching Gifts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</a:t>
                      </a: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19%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1398532" y="5238188"/>
            <a:ext cx="914400" cy="914400"/>
          </a:xfrm>
          <a:prstGeom prst="star5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6" name="Heart 5"/>
          <p:cNvSpPr/>
          <p:nvPr/>
        </p:nvSpPr>
        <p:spPr>
          <a:xfrm>
            <a:off x="1004418" y="1755040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771" y="1755040"/>
            <a:ext cx="5462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Value of Challenge Gifts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34" y="3164347"/>
            <a:ext cx="118243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55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% to 60% say they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were influenced by YOUR Challenge Gift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2" name="Picture 11" descr="Screen Shot 2017-03-15 at 11.51.2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0670">
            <a:off x="10449716" y="4653275"/>
            <a:ext cx="1409700" cy="1460500"/>
          </a:xfrm>
          <a:prstGeom prst="rect">
            <a:avLst/>
          </a:prstGeom>
        </p:spPr>
      </p:pic>
      <p:pic>
        <p:nvPicPr>
          <p:cNvPr id="13" name="Picture 12" descr="Screen Shot 2017-03-15 at 11.51.1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2774">
            <a:off x="10379866" y="6406654"/>
            <a:ext cx="1549400" cy="1562100"/>
          </a:xfrm>
          <a:prstGeom prst="rect">
            <a:avLst/>
          </a:prstGeom>
        </p:spPr>
      </p:pic>
      <p:pic>
        <p:nvPicPr>
          <p:cNvPr id="15" name="Picture 14" descr="Screen Shot 2017-03-15 at 11.53.4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4043404"/>
            <a:ext cx="9739373" cy="515966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6" name="Heart 5"/>
          <p:cNvSpPr/>
          <p:nvPr/>
        </p:nvSpPr>
        <p:spPr>
          <a:xfrm>
            <a:off x="1004418" y="1755040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771" y="1755040"/>
            <a:ext cx="5462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Value of Challenge Gifts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720" y="2836052"/>
            <a:ext cx="100768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Register it (A) under your profile (B) $ with Theresa!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0" name="Picture 9" descr="Screen Shot 2017-03-15 at 9.56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18" y="3948343"/>
            <a:ext cx="8630698" cy="5040193"/>
          </a:xfrm>
          <a:prstGeom prst="rect">
            <a:avLst/>
          </a:prstGeom>
        </p:spPr>
      </p:pic>
      <p:sp>
        <p:nvSpPr>
          <p:cNvPr id="11" name="Curved Down Arrow 10"/>
          <p:cNvSpPr/>
          <p:nvPr/>
        </p:nvSpPr>
        <p:spPr>
          <a:xfrm>
            <a:off x="1918818" y="6913826"/>
            <a:ext cx="1216152" cy="731520"/>
          </a:xfrm>
          <a:prstGeom prst="curvedDown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6" name="Heart 5"/>
          <p:cNvSpPr/>
          <p:nvPr/>
        </p:nvSpPr>
        <p:spPr>
          <a:xfrm>
            <a:off x="1004418" y="1755040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771" y="1755040"/>
            <a:ext cx="5462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Value of Challenge Gifts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174" y="2836052"/>
            <a:ext cx="99659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Register it (a) under your profile (</a:t>
            </a:r>
            <a:r>
              <a:rPr lang="en-US" dirty="0" err="1" smtClean="0"/>
              <a:t>b</a:t>
            </a:r>
            <a:r>
              <a:rPr lang="en-US" dirty="0" smtClean="0"/>
              <a:t>) $ with Theresa!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8" name="Picture 7" descr="Screen Shot 2017-03-15 at 10.03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9" y="3492642"/>
            <a:ext cx="10499439" cy="532918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896675" y="5790433"/>
            <a:ext cx="978408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508000" y="503766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 smtClean="0"/>
              <a:t>the </a:t>
            </a:r>
            <a:r>
              <a:rPr dirty="0"/>
              <a:t>Prize Schedule 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6796" y="1587261"/>
            <a:ext cx="9895868" cy="8166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30 Prizes YAY</a:t>
            </a:r>
            <a:r>
              <a:rPr lang="en-US" dirty="0" smtClean="0"/>
              <a:t>!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Starting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with Early Gifts, Day-Of Prizes, to Grand Prizes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spc="0" normalizeH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It’s </a:t>
            </a:r>
            <a:r>
              <a:rPr kumimoji="0" lang="en-US" sz="8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All About the Donors</a:t>
            </a:r>
            <a:endParaRPr kumimoji="0" lang="en-US" sz="8800" b="0" i="0" u="none" strike="noStrike" cap="none" spc="0" normalizeH="0" baseline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942192"/>
                </a:solidFill>
              </a:defRPr>
            </a:lvl1pPr>
          </a:lstStyle>
          <a:p>
            <a:r>
              <a:rPr dirty="0"/>
              <a:t>top gift time trends 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14588C"/>
                </a:solidFill>
              </a:defRPr>
            </a:pPr>
            <a:r>
              <a:rPr sz="2800" dirty="0">
                <a:solidFill>
                  <a:schemeClr val="tx1"/>
                </a:solidFill>
              </a:rPr>
              <a:t>Tuesday Morning 8 AM to 9 AM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AB9302"/>
                </a:solidFill>
              </a:defRPr>
            </a:pPr>
            <a:r>
              <a:rPr sz="2800" dirty="0">
                <a:solidFill>
                  <a:schemeClr val="tx1"/>
                </a:solidFill>
              </a:rPr>
              <a:t>Tuesday Morning 9 AM to 10 AM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006E34"/>
                </a:solidFill>
              </a:defRPr>
            </a:pPr>
            <a:r>
              <a:rPr sz="2800" dirty="0">
                <a:solidFill>
                  <a:schemeClr val="tx1"/>
                </a:solidFill>
              </a:rPr>
              <a:t>Tuesday Afternoon 1 PM to 2 PM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AB9302"/>
                </a:solidFill>
              </a:defRPr>
            </a:pPr>
            <a:r>
              <a:rPr sz="2800" dirty="0">
                <a:solidFill>
                  <a:schemeClr val="accent4"/>
                </a:solidFill>
              </a:rPr>
              <a:t>Tuesday Morning 7 AM to 8 AM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7A9610"/>
                </a:solidFill>
              </a:defRPr>
            </a:pPr>
            <a:r>
              <a:rPr sz="2800" dirty="0">
                <a:solidFill>
                  <a:schemeClr val="accent4"/>
                </a:solidFill>
              </a:rPr>
              <a:t>Tuesday Afternoon 4 PM to 5 PM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7A9610"/>
                </a:solidFill>
              </a:defRPr>
            </a:pPr>
            <a:r>
              <a:rPr sz="2800" dirty="0">
                <a:solidFill>
                  <a:schemeClr val="accent4"/>
                </a:solidFill>
              </a:rPr>
              <a:t>Tuesday Afternoon 12:00 PM to 1:00 </a:t>
            </a:r>
            <a:r>
              <a:rPr sz="2800" dirty="0">
                <a:solidFill>
                  <a:schemeClr val="accent4">
                    <a:lumMod val="75000"/>
                  </a:schemeClr>
                </a:solidFill>
              </a:rPr>
              <a:t>PM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A31545"/>
                </a:solidFill>
              </a:defRPr>
            </a:pP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Tuesday Evening 8 PM to 9 PM</a:t>
            </a:r>
          </a:p>
          <a:p>
            <a:pPr marL="699516" indent="-699516" defTabSz="420624">
              <a:spcBef>
                <a:spcPts val="3000"/>
              </a:spcBef>
              <a:buAutoNum type="arabicPeriod"/>
              <a:defRPr sz="2448">
                <a:solidFill>
                  <a:srgbClr val="193374"/>
                </a:solidFill>
              </a:defRPr>
            </a:pP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Tuesday Evening 6 PM to 7 PM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1635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Spiff up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</p:txBody>
      </p:sp>
      <p:pic>
        <p:nvPicPr>
          <p:cNvPr id="3" name="Picture 2" descr="Give Choose Info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313"/>
            <a:ext cx="13004800" cy="226897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241086" y="6350624"/>
            <a:ext cx="484632" cy="97840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442354" y="6350624"/>
            <a:ext cx="484632" cy="97840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691462" y="6350624"/>
            <a:ext cx="484632" cy="97840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706357" y="6356700"/>
            <a:ext cx="484632" cy="97840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240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Spiff up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Donation levels</a:t>
            </a:r>
          </a:p>
        </p:txBody>
      </p:sp>
      <p:pic>
        <p:nvPicPr>
          <p:cNvPr id="8" name="Picture 7" descr="Give Choose donation am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3" y="2975192"/>
            <a:ext cx="8170358" cy="605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6434" y="4972229"/>
            <a:ext cx="36755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Use giving levels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to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Help tell your story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240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spiff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Programs and Summary</a:t>
            </a:r>
          </a:p>
        </p:txBody>
      </p:sp>
      <p:pic>
        <p:nvPicPr>
          <p:cNvPr id="4" name="Picture 3" descr="Screen Shot 2017-03-14 at 7.32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8" y="2822770"/>
            <a:ext cx="11141837" cy="6062748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>
            <a:off x="3204572" y="3097991"/>
            <a:ext cx="813816" cy="868680"/>
          </a:xfrm>
          <a:prstGeom prst="ben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317258" y="4504716"/>
            <a:ext cx="731520" cy="674714"/>
          </a:xfrm>
          <a:prstGeom prst="curved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 idx="4294967295"/>
          </p:nvPr>
        </p:nvSpPr>
        <p:spPr>
          <a:xfrm>
            <a:off x="508000" y="479829"/>
            <a:ext cx="11988800" cy="1083675"/>
          </a:xfrm>
          <a:prstGeom prst="rect">
            <a:avLst/>
          </a:prstGeom>
        </p:spPr>
        <p:txBody>
          <a:bodyPr/>
          <a:lstStyle>
            <a:lvl1pPr defTabSz="549148">
              <a:defRPr sz="5640">
                <a:solidFill>
                  <a:srgbClr val="942192"/>
                </a:solidFill>
              </a:defRPr>
            </a:lvl1pPr>
          </a:lstStyle>
          <a:p>
            <a:r>
              <a:t>What is it?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4294967295"/>
          </p:nvPr>
        </p:nvSpPr>
        <p:spPr>
          <a:xfrm>
            <a:off x="508000" y="1844673"/>
            <a:ext cx="11988800" cy="6776854"/>
          </a:xfrm>
          <a:prstGeom prst="rect">
            <a:avLst/>
          </a:prstGeom>
        </p:spPr>
        <p:txBody>
          <a:bodyPr/>
          <a:lstStyle/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One day - 24 hour online fundraising event organized by the Community Foundation for Loudoun and Northern Fauquier Counties.</a:t>
            </a:r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 smtClean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To </a:t>
            </a:r>
            <a:r>
              <a:rPr dirty="0" smtClean="0"/>
              <a:t>inspire </a:t>
            </a:r>
            <a:r>
              <a:rPr dirty="0"/>
              <a:t>our community to come together for 24 hours to give as much as possible to our local </a:t>
            </a:r>
            <a:r>
              <a:rPr dirty="0" smtClean="0"/>
              <a:t>NPOs</a:t>
            </a:r>
            <a:r>
              <a:rPr dirty="0"/>
              <a:t>.</a:t>
            </a:r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 24 hours of giving begins at midnight on May</a:t>
            </a:r>
            <a:r>
              <a:rPr dirty="0" smtClean="0"/>
              <a:t> </a:t>
            </a:r>
            <a:r>
              <a:rPr lang="en-US" dirty="0" smtClean="0"/>
              <a:t>2nd</a:t>
            </a:r>
            <a:r>
              <a:rPr dirty="0" smtClean="0"/>
              <a:t> </a:t>
            </a:r>
            <a:r>
              <a:rPr dirty="0"/>
              <a:t>and ends</a:t>
            </a:r>
            <a:r>
              <a:rPr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11:59 PM.</a:t>
            </a:r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Early giving begins April 18</a:t>
            </a:r>
            <a:r>
              <a:rPr lang="en-US" baseline="30000" dirty="0" smtClean="0"/>
              <a:t>th</a:t>
            </a:r>
            <a:r>
              <a:rPr lang="en-US" dirty="0" smtClean="0"/>
              <a:t> at 12:01 AM</a:t>
            </a:r>
            <a:endParaRPr dirty="0" smtClean="0"/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Each nonprofit will have their own donation page to include videos</a:t>
            </a:r>
            <a:r>
              <a:rPr dirty="0" smtClean="0"/>
              <a:t>,</a:t>
            </a:r>
            <a:r>
              <a:rPr lang="en-US" dirty="0" smtClean="0"/>
              <a:t> giving levels,</a:t>
            </a:r>
            <a:r>
              <a:rPr dirty="0" smtClean="0"/>
              <a:t> pictures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testimonials.</a:t>
            </a:r>
          </a:p>
          <a:p>
            <a:pPr marL="0" lvl="1" indent="178307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Throughout the </a:t>
            </a:r>
            <a:r>
              <a:rPr dirty="0" smtClean="0"/>
              <a:t>day</a:t>
            </a:r>
            <a:r>
              <a:rPr lang="en-US" dirty="0" smtClean="0"/>
              <a:t>,</a:t>
            </a:r>
            <a:r>
              <a:rPr dirty="0" smtClean="0"/>
              <a:t> individual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can view online profiles of your nonprofit and make a charitable gift on </a:t>
            </a:r>
            <a:r>
              <a:rPr u="sng" dirty="0">
                <a:hlinkClick r:id="rId2"/>
              </a:rPr>
              <a:t>GiveChoose.org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240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spiff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Events</a:t>
            </a:r>
          </a:p>
        </p:txBody>
      </p:sp>
      <p:pic>
        <p:nvPicPr>
          <p:cNvPr id="4" name="Picture 3" descr="Screen Shot 2017-03-14 at 7.38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9" y="3370547"/>
            <a:ext cx="11231690" cy="52277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551392" y="5484008"/>
            <a:ext cx="484632" cy="978408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240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Creating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Multimedia</a:t>
            </a:r>
          </a:p>
        </p:txBody>
      </p:sp>
      <p:pic>
        <p:nvPicPr>
          <p:cNvPr id="3" name="Picture 2" descr="Give Choose Info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313"/>
            <a:ext cx="13004800" cy="2268973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691462" y="6350624"/>
            <a:ext cx="484632" cy="978408"/>
          </a:xfrm>
          <a:prstGeom prst="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240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Creating Your profile 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deadline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april</a:t>
            </a: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 1</a:t>
            </a:r>
          </a:p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Multimedia</a:t>
            </a:r>
          </a:p>
        </p:txBody>
      </p:sp>
      <p:pic>
        <p:nvPicPr>
          <p:cNvPr id="5" name="Picture 4" descr="Screen Shot 2017-03-15 at 9.55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65" y="3348742"/>
            <a:ext cx="10644239" cy="5688535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0267" y="7313494"/>
            <a:ext cx="2601080" cy="1648649"/>
          </a:xfrm>
          <a:prstGeom prst="mathMultiply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Down Arrow 5"/>
          <p:cNvSpPr/>
          <p:nvPr/>
        </p:nvSpPr>
        <p:spPr>
          <a:xfrm rot="3342180">
            <a:off x="11386658" y="6330414"/>
            <a:ext cx="879889" cy="694559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7" name="Picture 6" descr="Screen Shot 2017-03-15 at 9.29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9" y="1726477"/>
            <a:ext cx="11937472" cy="64321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4" name="Picture 3" descr="Screen Shot 2017-03-15 at 9.33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60" y="1711451"/>
            <a:ext cx="6381892" cy="5889015"/>
          </a:xfrm>
          <a:prstGeom prst="rect">
            <a:avLst/>
          </a:prstGeom>
        </p:spPr>
      </p:pic>
      <p:pic>
        <p:nvPicPr>
          <p:cNvPr id="5" name="Picture 4" descr="Screen Shot 2017-03-15 at 9.34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01" y="3625943"/>
            <a:ext cx="6708381" cy="310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057" y="7211777"/>
            <a:ext cx="17206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10 Pages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7211777"/>
            <a:ext cx="1766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50 pages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762" y="7272171"/>
            <a:ext cx="79508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300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965" y="7272171"/>
            <a:ext cx="11271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1,000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11" name="Picture 10" descr="Screen Shot 2017-03-15 at 9.29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9" y="1845544"/>
            <a:ext cx="12273242" cy="67868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4" name="Picture 3" descr="Screen Shot 2017-03-15 at 9.29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7" y="2024145"/>
            <a:ext cx="11662875" cy="654043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864824" y="7675662"/>
            <a:ext cx="978408" cy="484632"/>
          </a:xfrm>
          <a:prstGeom prst="lef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sp>
        <p:nvSpPr>
          <p:cNvPr id="6" name="Left Arrow 5"/>
          <p:cNvSpPr/>
          <p:nvPr/>
        </p:nvSpPr>
        <p:spPr>
          <a:xfrm rot="10800000">
            <a:off x="130969" y="6064072"/>
            <a:ext cx="978408" cy="484632"/>
          </a:xfrm>
          <a:prstGeom prst="lef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5" name="Picture 4" descr="Screen Shot 2017-03-15 at 9.30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62" y="1974207"/>
            <a:ext cx="11515419" cy="65589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Why participate?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514933" y="3495828"/>
            <a:ext cx="11258059" cy="1259559"/>
            <a:chOff x="0" y="0"/>
            <a:chExt cx="11258057" cy="1259558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694715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/>
                <a:t>Capitalize On A Moment In Time: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6925629" y="0"/>
              <a:ext cx="433242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one day - 24 hours - 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49356" y="535658"/>
              <a:ext cx="729790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/>
                <a:t>brings energy and momentum.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505845" y="1879185"/>
            <a:ext cx="10438745" cy="1326462"/>
            <a:chOff x="25137" y="-67312"/>
            <a:chExt cx="10438743" cy="1326460"/>
          </a:xfrm>
        </p:grpSpPr>
        <p:sp>
          <p:nvSpPr>
            <p:cNvPr id="148" name="Shape 148"/>
            <p:cNvSpPr/>
            <p:nvPr/>
          </p:nvSpPr>
          <p:spPr>
            <a:xfrm>
              <a:off x="126444" y="0"/>
              <a:ext cx="1921510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 smtClean="0"/>
                <a:t>Visibility</a:t>
              </a:r>
              <a:r>
                <a:rPr dirty="0"/>
                <a:t>: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047954" y="-67312"/>
              <a:ext cx="841592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for your organization and for the local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5137" y="535247"/>
              <a:ext cx="494490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nonprofits in our area.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74158" y="5045569"/>
            <a:ext cx="12106496" cy="1139394"/>
            <a:chOff x="0" y="0"/>
            <a:chExt cx="12106494" cy="1139392"/>
          </a:xfrm>
        </p:grpSpPr>
        <p:sp>
          <p:nvSpPr>
            <p:cNvPr id="152" name="Shape 152"/>
            <p:cNvSpPr/>
            <p:nvPr/>
          </p:nvSpPr>
          <p:spPr>
            <a:xfrm>
              <a:off x="-1" y="0"/>
              <a:ext cx="594817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Be A Part Of Something Big: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5913721" y="0"/>
              <a:ext cx="619277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an important local community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32994" y="415492"/>
              <a:ext cx="242636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movement.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533768" y="6551348"/>
            <a:ext cx="11854039" cy="723902"/>
            <a:chOff x="0" y="0"/>
            <a:chExt cx="11854037" cy="723901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573511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Create Stronger Alignment: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5988562" y="67312"/>
              <a:ext cx="5865475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lang="en-US" dirty="0" smtClean="0"/>
                <a:t>Board, Donors, </a:t>
              </a:r>
              <a:r>
                <a:rPr lang="en-US" dirty="0" smtClean="0"/>
                <a:t>Community.</a:t>
              </a:r>
              <a:endParaRPr dirty="0"/>
            </a:p>
          </p:txBody>
        </p:sp>
      </p:grpSp>
      <p:sp>
        <p:nvSpPr>
          <p:cNvPr id="159" name="Shape 159"/>
          <p:cNvSpPr/>
          <p:nvPr/>
        </p:nvSpPr>
        <p:spPr>
          <a:xfrm>
            <a:off x="3450555" y="7820548"/>
            <a:ext cx="610369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Prizes, Prizes, Prizes:</a:t>
            </a:r>
            <a:r>
              <a:rPr dirty="0"/>
              <a:t> </a:t>
            </a:r>
            <a:r>
              <a:rPr dirty="0" smtClean="0"/>
              <a:t> </a:t>
            </a:r>
            <a:r>
              <a:rPr lang="en-US" dirty="0" smtClean="0"/>
              <a:t>oh boy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Why participate?</a:t>
            </a:r>
          </a:p>
        </p:txBody>
      </p:sp>
      <p:sp>
        <p:nvSpPr>
          <p:cNvPr id="162" name="Shape 162"/>
          <p:cNvSpPr/>
          <p:nvPr/>
        </p:nvSpPr>
        <p:spPr>
          <a:xfrm>
            <a:off x="607830" y="1877840"/>
            <a:ext cx="1213151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Individual Giving </a:t>
            </a:r>
            <a:r>
              <a:rPr dirty="0"/>
              <a:t>is the #1 source of revenue for nonprofits.  Nationwide, </a:t>
            </a:r>
            <a:r>
              <a:rPr dirty="0" smtClean="0"/>
              <a:t>7</a:t>
            </a:r>
            <a:r>
              <a:rPr lang="en-US" dirty="0" smtClean="0"/>
              <a:t>0</a:t>
            </a:r>
            <a:r>
              <a:rPr dirty="0" smtClean="0"/>
              <a:t>% </a:t>
            </a:r>
            <a:r>
              <a:rPr dirty="0"/>
              <a:t>of charitable giving comes from individuals.</a:t>
            </a:r>
          </a:p>
        </p:txBody>
      </p:sp>
      <p:sp>
        <p:nvSpPr>
          <p:cNvPr id="163" name="Shape 163"/>
          <p:cNvSpPr/>
          <p:nvPr/>
        </p:nvSpPr>
        <p:spPr>
          <a:xfrm>
            <a:off x="667070" y="3943323"/>
            <a:ext cx="1181651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>
                <a:solidFill>
                  <a:srgbClr val="F57134"/>
                </a:solidFill>
              </a:rPr>
              <a:t>Raise Unrestricted Dollars: </a:t>
            </a:r>
            <a:r>
              <a:t> unrestricted dollars are hard to come by.</a:t>
            </a:r>
          </a:p>
        </p:txBody>
      </p:sp>
      <p:sp>
        <p:nvSpPr>
          <p:cNvPr id="164" name="Shape 164"/>
          <p:cNvSpPr/>
          <p:nvPr/>
        </p:nvSpPr>
        <p:spPr>
          <a:xfrm>
            <a:off x="667071" y="5488463"/>
            <a:ext cx="120130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>
                <a:solidFill>
                  <a:srgbClr val="F57134"/>
                </a:solidFill>
              </a:rPr>
              <a:t>New Giving Behavior:</a:t>
            </a:r>
            <a:r>
              <a:t>  Giving Days help introduce and reinforce new giving behaviors that can help lead to greater year round giving.</a:t>
            </a:r>
          </a:p>
        </p:txBody>
      </p:sp>
      <p:sp>
        <p:nvSpPr>
          <p:cNvPr id="165" name="Shape 165"/>
          <p:cNvSpPr/>
          <p:nvPr/>
        </p:nvSpPr>
        <p:spPr>
          <a:xfrm>
            <a:off x="684004" y="7845418"/>
            <a:ext cx="1197916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Reach New Donors:</a:t>
            </a:r>
            <a:r>
              <a:rPr dirty="0"/>
              <a:t>  33% of donations in both 2014 and 2015 came from new </a:t>
            </a:r>
            <a:r>
              <a:rPr dirty="0" smtClean="0"/>
              <a:t>donors</a:t>
            </a:r>
            <a:r>
              <a:rPr lang="en-US" dirty="0" smtClean="0"/>
              <a:t>; 55% in 2016</a:t>
            </a:r>
            <a:r>
              <a:rPr dirty="0" smtClean="0"/>
              <a:t>.  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93268" y="681566"/>
            <a:ext cx="988085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History of Give Choose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959650" y="2353704"/>
          <a:ext cx="11011688" cy="557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243"/>
                <a:gridCol w="2145122"/>
                <a:gridCol w="2116896"/>
                <a:gridCol w="2459427"/>
              </a:tblGrid>
              <a:tr h="1491713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2014</a:t>
                      </a:r>
                    </a:p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2015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2016</a:t>
                      </a:r>
                      <a:endParaRPr lang="en-US" sz="4000" dirty="0"/>
                    </a:p>
                  </a:txBody>
                  <a:tcPr/>
                </a:tc>
              </a:tr>
              <a:tr h="86424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Donations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$65,000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$136,000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$180,000</a:t>
                      </a:r>
                      <a:endParaRPr lang="en-US" sz="4000" dirty="0"/>
                    </a:p>
                  </a:txBody>
                  <a:tcPr/>
                </a:tc>
              </a:tr>
              <a:tr h="86424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NP Matching Gifts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24</a:t>
                      </a:r>
                      <a:endParaRPr lang="en-US" sz="4000" dirty="0"/>
                    </a:p>
                  </a:txBody>
                  <a:tcPr/>
                </a:tc>
              </a:tr>
              <a:tr h="86424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Number</a:t>
                      </a:r>
                      <a:r>
                        <a:rPr lang="en-US" sz="4000" baseline="0" dirty="0" smtClean="0"/>
                        <a:t> Donors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604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936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922</a:t>
                      </a:r>
                      <a:endParaRPr lang="en-US" sz="4000" dirty="0"/>
                    </a:p>
                  </a:txBody>
                  <a:tcPr/>
                </a:tc>
              </a:tr>
              <a:tr h="1491713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Participating</a:t>
                      </a:r>
                      <a:r>
                        <a:rPr lang="en-US" sz="4000" baseline="0" dirty="0" smtClean="0"/>
                        <a:t> Nonprofits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48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08000" y="1901346"/>
            <a:ext cx="11988800" cy="6588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Robust platform that offers you logo, summary of your programs, giving levels, and multimedia</a:t>
            </a:r>
            <a:endParaRPr dirty="0" smtClean="0"/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Business</a:t>
            </a:r>
            <a:r>
              <a:rPr lang="en-US" dirty="0" smtClean="0"/>
              <a:t>es</a:t>
            </a:r>
            <a:r>
              <a:rPr dirty="0" smtClean="0"/>
              <a:t> Challenge</a:t>
            </a:r>
            <a:r>
              <a:rPr lang="en-US" dirty="0" smtClean="0"/>
              <a:t> </a:t>
            </a:r>
            <a:r>
              <a:rPr lang="en-US" dirty="0" smtClean="0"/>
              <a:t>conducying </a:t>
            </a:r>
            <a:r>
              <a:rPr lang="en-US" dirty="0" smtClean="0"/>
              <a:t>in house campaigns</a:t>
            </a:r>
            <a:r>
              <a:rPr dirty="0" smtClean="0"/>
              <a:t>.</a:t>
            </a:r>
            <a:endParaRPr dirty="0"/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Schedul</a:t>
            </a:r>
            <a:r>
              <a:rPr lang="en-US" dirty="0" smtClean="0"/>
              <a:t>e</a:t>
            </a:r>
            <a:r>
              <a:rPr dirty="0" smtClean="0"/>
              <a:t> </a:t>
            </a:r>
            <a:r>
              <a:rPr lang="en-US" dirty="0" smtClean="0"/>
              <a:t>f</a:t>
            </a:r>
            <a:r>
              <a:rPr dirty="0" smtClean="0"/>
              <a:t>onations </a:t>
            </a:r>
            <a:r>
              <a:rPr lang="en-US" dirty="0" smtClean="0"/>
              <a:t>two</a:t>
            </a:r>
            <a:r>
              <a:rPr dirty="0" smtClean="0"/>
              <a:t> </a:t>
            </a:r>
            <a:r>
              <a:rPr dirty="0"/>
              <a:t>weeks in advance - April </a:t>
            </a:r>
            <a:r>
              <a:rPr dirty="0" smtClean="0"/>
              <a:t>1</a:t>
            </a:r>
            <a:r>
              <a:rPr lang="en-US" dirty="0" smtClean="0"/>
              <a:t>8</a:t>
            </a:r>
            <a:r>
              <a:rPr dirty="0" smtClean="0"/>
              <a:t>th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Banner on</a:t>
            </a:r>
            <a:r>
              <a:rPr dirty="0" smtClean="0"/>
              <a:t> </a:t>
            </a:r>
            <a:r>
              <a:rPr lang="en-US" dirty="0" smtClean="0"/>
              <a:t>Toll Toad</a:t>
            </a:r>
            <a:r>
              <a:rPr dirty="0" smtClean="0"/>
              <a:t> </a:t>
            </a:r>
            <a:r>
              <a:rPr dirty="0"/>
              <a:t>leading up to May</a:t>
            </a:r>
            <a:r>
              <a:rPr dirty="0" smtClean="0"/>
              <a:t> </a:t>
            </a:r>
            <a:r>
              <a:rPr lang="en-US" dirty="0" smtClean="0"/>
              <a:t>2</a:t>
            </a:r>
            <a:r>
              <a:rPr dirty="0" smtClean="0"/>
              <a:t>rd</a:t>
            </a:r>
            <a:endParaRPr lang="en-US" dirty="0" smtClean="0"/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Wee cards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Posters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Blip>
                <a:blip r:embed="rId2"/>
              </a:buBlip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Community Foundation </a:t>
            </a:r>
            <a:r>
              <a:rPr lang="en-US" dirty="0" err="1" smtClean="0"/>
              <a:t>Facebook</a:t>
            </a:r>
            <a:r>
              <a:rPr lang="en-US" dirty="0" smtClean="0"/>
              <a:t> Ads to reach new donors</a:t>
            </a:r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508000" y="487109"/>
            <a:ext cx="11988800" cy="118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>
              <a:defRPr sz="12100"/>
            </a:pPr>
            <a:r>
              <a:rPr lang="en-US" sz="6000" dirty="0" smtClean="0"/>
              <a:t>Give CHOOSE PLATFORM</a:t>
            </a:r>
            <a:endParaRPr sz="600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456724" y="514905"/>
            <a:ext cx="11988801" cy="107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how much does it cost?</a:t>
            </a:r>
          </a:p>
        </p:txBody>
      </p:sp>
      <p:sp>
        <p:nvSpPr>
          <p:cNvPr id="204" name="Shape 204"/>
          <p:cNvSpPr/>
          <p:nvPr/>
        </p:nvSpPr>
        <p:spPr>
          <a:xfrm>
            <a:off x="649259" y="2367610"/>
            <a:ext cx="11706282" cy="5630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Nothing – up front</a:t>
            </a:r>
          </a:p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All donations are fully tax-</a:t>
            </a:r>
            <a:r>
              <a:rPr dirty="0" smtClean="0"/>
              <a:t>deductible.  </a:t>
            </a:r>
            <a:r>
              <a:rPr dirty="0"/>
              <a:t>Of each gift,</a:t>
            </a:r>
            <a:r>
              <a:rPr dirty="0" smtClean="0"/>
              <a:t> </a:t>
            </a:r>
            <a:r>
              <a:rPr lang="en-US" dirty="0" smtClean="0"/>
              <a:t>4.99% covers credit card fees and helps to offset Give Choose </a:t>
            </a:r>
            <a:r>
              <a:rPr lang="en-US" dirty="0" smtClean="0"/>
              <a:t>expenses</a:t>
            </a:r>
            <a:endParaRPr dirty="0" smtClean="0"/>
          </a:p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It will take the Community Foundation up to 60 days to disperse funds (to allow for credits and reconciliation)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508000" y="487109"/>
            <a:ext cx="11988800" cy="118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Eligibility &amp; Requirements</a:t>
            </a:r>
          </a:p>
        </p:txBody>
      </p:sp>
      <p:sp>
        <p:nvSpPr>
          <p:cNvPr id="207" name="Shape 207"/>
          <p:cNvSpPr/>
          <p:nvPr/>
        </p:nvSpPr>
        <p:spPr>
          <a:xfrm>
            <a:off x="508000" y="1993626"/>
            <a:ext cx="11988800" cy="639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501(c)(3) public charity in good standing with the IRS (Fiscal sponsorship</a:t>
            </a:r>
            <a:r>
              <a:rPr dirty="0" smtClean="0"/>
              <a:t> </a:t>
            </a:r>
            <a:r>
              <a:rPr lang="en-US" dirty="0" smtClean="0"/>
              <a:t>and funds within the Community Foundation </a:t>
            </a:r>
            <a:r>
              <a:rPr dirty="0" smtClean="0"/>
              <a:t>accepted</a:t>
            </a:r>
            <a:r>
              <a:rPr dirty="0"/>
              <a:t>)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Must be headquartered, have a branch or provide direct services to </a:t>
            </a:r>
            <a:r>
              <a:rPr dirty="0" smtClean="0"/>
              <a:t>either </a:t>
            </a:r>
            <a:r>
              <a:rPr dirty="0"/>
              <a:t>Loudoun or Fauquier Counties.</a:t>
            </a:r>
            <a:endParaRPr dirty="0" smtClean="0"/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Apply with a preliminary </a:t>
            </a:r>
            <a:r>
              <a:rPr dirty="0" smtClean="0"/>
              <a:t>profile </a:t>
            </a:r>
            <a:r>
              <a:rPr dirty="0"/>
              <a:t>on </a:t>
            </a:r>
            <a:r>
              <a:rPr u="sng" dirty="0">
                <a:hlinkClick r:id="rId3"/>
              </a:rPr>
              <a:t>GiveChoose.org</a:t>
            </a:r>
            <a:r>
              <a:rPr dirty="0"/>
              <a:t> by</a:t>
            </a:r>
            <a:r>
              <a:rPr dirty="0" smtClean="0"/>
              <a:t> </a:t>
            </a:r>
            <a:r>
              <a:rPr lang="en-US" dirty="0" smtClean="0"/>
              <a:t>March 24. Be sure to include Statement of Agreement</a:t>
            </a:r>
            <a:endParaRPr dirty="0" smtClean="0"/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Complete your profile by April 1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1356</Words>
  <Application>Microsoft Macintosh PowerPoint</Application>
  <PresentationFormat>Custom</PresentationFormat>
  <Paragraphs>309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New_Template3</vt:lpstr>
      <vt:lpstr>Slide 1</vt:lpstr>
      <vt:lpstr>Slide 2</vt:lpstr>
      <vt:lpstr>What is it?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donors:  what we’ve learned</vt:lpstr>
      <vt:lpstr>Slide 22</vt:lpstr>
      <vt:lpstr>Slide 23</vt:lpstr>
      <vt:lpstr>Slide 24</vt:lpstr>
      <vt:lpstr>Slide 25</vt:lpstr>
      <vt:lpstr>top gift time trends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Owen</cp:lastModifiedBy>
  <cp:revision>6</cp:revision>
  <dcterms:created xsi:type="dcterms:W3CDTF">2017-03-22T14:37:40Z</dcterms:created>
  <dcterms:modified xsi:type="dcterms:W3CDTF">2017-03-22T14:52:27Z</dcterms:modified>
</cp:coreProperties>
</file>