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300" r:id="rId2"/>
    <p:sldId id="257" r:id="rId3"/>
    <p:sldId id="302" r:id="rId4"/>
    <p:sldId id="294" r:id="rId5"/>
    <p:sldId id="258" r:id="rId6"/>
    <p:sldId id="295" r:id="rId7"/>
    <p:sldId id="306" r:id="rId8"/>
    <p:sldId id="301" r:id="rId9"/>
    <p:sldId id="304" r:id="rId10"/>
    <p:sldId id="298" r:id="rId11"/>
    <p:sldId id="299" r:id="rId12"/>
    <p:sldId id="312" r:id="rId13"/>
    <p:sldId id="313" r:id="rId14"/>
    <p:sldId id="311" r:id="rId15"/>
    <p:sldId id="259" r:id="rId16"/>
    <p:sldId id="307" r:id="rId17"/>
    <p:sldId id="303" r:id="rId18"/>
    <p:sldId id="305" r:id="rId19"/>
    <p:sldId id="310" r:id="rId20"/>
    <p:sldId id="297" r:id="rId21"/>
    <p:sldId id="308" r:id="rId22"/>
    <p:sldId id="309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/>
      <a:tcStyle>
        <a:tcBdr/>
        <a:fill>
          <a:solidFill>
            <a:srgbClr val="F6F2E5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/>
      <a:tcStyle>
        <a:tcBdr/>
        <a:fill>
          <a:solidFill>
            <a:srgbClr val="F9F5E8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E9E7DC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80" y="25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807222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81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81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08000" y="51816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sz="quarter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12154001" y="8763000"/>
            <a:ext cx="342901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pic" idx="13"/>
          </p:nvPr>
        </p:nvSpPr>
        <p:spPr>
          <a:xfrm>
            <a:off x="622300" y="1181100"/>
            <a:ext cx="11760200" cy="5676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pic" sz="half" idx="13"/>
          </p:nvPr>
        </p:nvSpPr>
        <p:spPr>
          <a:xfrm>
            <a:off x="6805519" y="981849"/>
            <a:ext cx="5575301" cy="7531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sz="quarter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508000" y="25781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Shape 52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Shape 53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pic" sz="half" idx="13"/>
          </p:nvPr>
        </p:nvSpPr>
        <p:spPr>
          <a:xfrm>
            <a:off x="620619" y="2994799"/>
            <a:ext cx="55245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sz="half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1pPr>
            <a:lvl2pPr marL="7366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2pPr>
            <a:lvl3pPr marL="11049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3pPr>
            <a:lvl4pPr marL="14732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4pPr>
            <a:lvl5pPr marL="18415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pic" sz="quarter" idx="13"/>
          </p:nvPr>
        </p:nvSpPr>
        <p:spPr>
          <a:xfrm>
            <a:off x="6654800" y="977900"/>
            <a:ext cx="5727700" cy="360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pic" sz="quarter" idx="14"/>
          </p:nvPr>
        </p:nvSpPr>
        <p:spPr>
          <a:xfrm>
            <a:off x="6654800" y="5003800"/>
            <a:ext cx="5727700" cy="3644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pic" sz="half" idx="15"/>
          </p:nvPr>
        </p:nvSpPr>
        <p:spPr>
          <a:xfrm>
            <a:off x="620619" y="975499"/>
            <a:ext cx="5575301" cy="7670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body" sz="quarter" idx="13"/>
          </p:nvPr>
        </p:nvSpPr>
        <p:spPr>
          <a:xfrm>
            <a:off x="508000" y="5918200"/>
            <a:ext cx="11988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sz="3000" i="1">
                <a:solidFill>
                  <a:srgbClr val="9D9D9D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4"/>
          </p:nvPr>
        </p:nvSpPr>
        <p:spPr>
          <a:xfrm>
            <a:off x="1270000" y="4298950"/>
            <a:ext cx="10464800" cy="622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600"/>
            </a:lvl1pPr>
          </a:lstStyle>
          <a:p>
            <a:r>
              <a:t>“Type a quote here.” 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 spd="med"/>
  <p:txStyles>
    <p:titleStyle>
      <a:lvl1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Avenir Book"/>
        </a:defRPr>
      </a:lvl1pPr>
      <a:lvl2pPr marL="0" marR="0" indent="228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Avenir Book"/>
        </a:defRPr>
      </a:lvl2pPr>
      <a:lvl3pPr marL="0" marR="0" indent="457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Avenir Book"/>
        </a:defRPr>
      </a:lvl3pPr>
      <a:lvl4pPr marL="0" marR="0" indent="685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Avenir Book"/>
        </a:defRPr>
      </a:lvl4pPr>
      <a:lvl5pPr marL="0" marR="0" indent="9144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Avenir Book"/>
        </a:defRPr>
      </a:lvl5pPr>
      <a:lvl6pPr marL="0" marR="0" indent="11430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Avenir Book"/>
        </a:defRPr>
      </a:lvl6pPr>
      <a:lvl7pPr marL="0" marR="0" indent="1371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Avenir Book"/>
        </a:defRPr>
      </a:lvl7pPr>
      <a:lvl8pPr marL="0" marR="0" indent="1600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Avenir Book"/>
        </a:defRPr>
      </a:lvl8pPr>
      <a:lvl9pPr marL="0" marR="0" indent="1828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Avenir Book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1pPr>
      <a:lvl2pPr marL="8382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2pPr>
      <a:lvl3pPr marL="12573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3pPr>
      <a:lvl4pPr marL="16764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4pPr>
      <a:lvl5pPr marL="20955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5pPr>
      <a:lvl6pPr marL="25146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6pPr>
      <a:lvl7pPr marL="29337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7pPr>
      <a:lvl8pPr marL="33528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8pPr>
      <a:lvl9pPr marL="37719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3500336" y="3323928"/>
            <a:ext cx="6004159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1D8AC7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sz="6000" b="1" dirty="0" smtClean="0"/>
              <a:t>Basics of</a:t>
            </a:r>
            <a:br>
              <a:rPr lang="en-US" sz="6000" b="1" dirty="0" smtClean="0"/>
            </a:br>
            <a:r>
              <a:rPr lang="en-US" sz="6000" b="1" dirty="0" smtClean="0"/>
              <a:t>Social Media 101</a:t>
            </a:r>
            <a:endParaRPr sz="6000" b="1" dirty="0"/>
          </a:p>
        </p:txBody>
      </p:sp>
      <p:pic>
        <p:nvPicPr>
          <p:cNvPr id="7" name="Picture 6" descr="GIveChoose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96" y="7755428"/>
            <a:ext cx="3542586" cy="1339165"/>
          </a:xfrm>
          <a:prstGeom prst="rect">
            <a:avLst/>
          </a:prstGeom>
        </p:spPr>
      </p:pic>
      <p:pic>
        <p:nvPicPr>
          <p:cNvPr id="8" name="Picture 7" descr="12939_CFL_LogoB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223" y="8000498"/>
            <a:ext cx="3082402" cy="96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29273"/>
      </p:ext>
    </p:extLst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TWITTER</a:t>
            </a:r>
            <a:endParaRPr dirty="0"/>
          </a:p>
        </p:txBody>
      </p:sp>
      <p:sp>
        <p:nvSpPr>
          <p:cNvPr id="165" name="Shape 165"/>
          <p:cNvSpPr/>
          <p:nvPr/>
        </p:nvSpPr>
        <p:spPr>
          <a:xfrm>
            <a:off x="508000" y="1415371"/>
            <a:ext cx="9083719" cy="6196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55% female; 60% &lt; 35 </a:t>
            </a:r>
            <a:r>
              <a:rPr lang="en-US" dirty="0" err="1" smtClean="0"/>
              <a:t>yrs</a:t>
            </a:r>
            <a:r>
              <a:rPr lang="en-US" dirty="0" smtClean="0"/>
              <a:t> old</a:t>
            </a:r>
            <a:endParaRPr lang="en-US" dirty="0" smtClean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BEST PRACTICES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err="1">
                <a:sym typeface="Avenir Book"/>
              </a:rPr>
              <a:t>Hashtags</a:t>
            </a:r>
            <a:r>
              <a:rPr lang="en-US" dirty="0">
                <a:sym typeface="Avenir Book"/>
              </a:rPr>
              <a:t>—establish, track and thank!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err="1">
                <a:sym typeface="Avenir Book"/>
              </a:rPr>
              <a:t>Retweets</a:t>
            </a:r>
            <a:endParaRPr lang="en-US" dirty="0">
              <a:sym typeface="Avenir Book"/>
            </a:endParaRP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 smtClean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/>
              <a:t>4</a:t>
            </a:r>
            <a:r>
              <a:rPr lang="en-US" dirty="0" smtClean="0"/>
              <a:t>-</a:t>
            </a:r>
            <a:r>
              <a:rPr lang="en-US" dirty="0" smtClean="0"/>
              <a:t>5X/</a:t>
            </a:r>
            <a:r>
              <a:rPr lang="en-US" dirty="0" smtClean="0"/>
              <a:t>day: Timely content</a:t>
            </a:r>
            <a:endParaRPr lang="en-US" dirty="0" smtClean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Curate as well as create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Expected response time is 1 </a:t>
            </a:r>
            <a:r>
              <a:rPr lang="en-US" dirty="0" smtClean="0"/>
              <a:t>hour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Expect to spend 15-20 </a:t>
            </a:r>
            <a:r>
              <a:rPr lang="en-US" dirty="0" err="1" smtClean="0"/>
              <a:t>hrs</a:t>
            </a:r>
            <a:r>
              <a:rPr lang="en-US" dirty="0" smtClean="0"/>
              <a:t>/week</a:t>
            </a:r>
            <a:endParaRPr lang="en-US" dirty="0" smtClean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dirty="0"/>
          </a:p>
        </p:txBody>
      </p:sp>
      <p:pic>
        <p:nvPicPr>
          <p:cNvPr id="3" name="Picture 2" descr="Twit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373" y="697198"/>
            <a:ext cx="2654427" cy="265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80212"/>
      </p:ext>
    </p:extLst>
  </p:cSld>
  <p:clrMapOvr>
    <a:masterClrMapping/>
  </p:clrMapOvr>
  <p:transition xmlns:p14="http://schemas.microsoft.com/office/powerpoint/2010/main"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TWITTER: BEST USES</a:t>
            </a:r>
            <a:endParaRPr dirty="0"/>
          </a:p>
        </p:txBody>
      </p:sp>
      <p:sp>
        <p:nvSpPr>
          <p:cNvPr id="165" name="Shape 165"/>
          <p:cNvSpPr/>
          <p:nvPr/>
        </p:nvSpPr>
        <p:spPr>
          <a:xfrm>
            <a:off x="508000" y="2025584"/>
            <a:ext cx="9843416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 algn="l">
              <a:buFont typeface="Arial"/>
              <a:buChar char="•"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>
                <a:sym typeface="Avenir Book"/>
              </a:rPr>
              <a:t>Updates </a:t>
            </a:r>
            <a:r>
              <a:rPr lang="en-US" dirty="0">
                <a:sym typeface="Avenir Book"/>
              </a:rPr>
              <a:t>on Campaign/Work/Donations</a:t>
            </a:r>
          </a:p>
          <a:p>
            <a:pPr marL="571500" indent="-571500" algn="l">
              <a:buFont typeface="Arial"/>
              <a:buChar char="•"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>
                <a:sym typeface="Avenir Book"/>
              </a:rPr>
              <a:t>News</a:t>
            </a:r>
          </a:p>
          <a:p>
            <a:pPr marL="571500" indent="-571500" algn="l">
              <a:buFont typeface="Arial"/>
              <a:buChar char="•"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>
                <a:sym typeface="Avenir Book"/>
              </a:rPr>
              <a:t>Blog Posts</a:t>
            </a:r>
          </a:p>
          <a:p>
            <a:pPr marL="571500" indent="-571500" algn="l">
              <a:buFont typeface="Arial"/>
              <a:buChar char="•"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>
                <a:sym typeface="Avenir Book"/>
              </a:rPr>
              <a:t>Events</a:t>
            </a:r>
          </a:p>
          <a:p>
            <a:pPr marL="571500" indent="-571500" algn="l">
              <a:buFont typeface="Arial"/>
              <a:buChar char="•"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>
                <a:sym typeface="Avenir Book"/>
              </a:rPr>
              <a:t>Inspirational Quotes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dirty="0"/>
          </a:p>
        </p:txBody>
      </p:sp>
      <p:pic>
        <p:nvPicPr>
          <p:cNvPr id="3" name="Picture 2" descr="Twit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416" y="6902098"/>
            <a:ext cx="2145384" cy="214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69410"/>
      </p:ext>
    </p:extLst>
  </p:cSld>
  <p:clrMapOvr>
    <a:masterClrMapping/>
  </p:clrMapOvr>
  <p:transition xmlns:p14="http://schemas.microsoft.com/office/powerpoint/2010/main"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LINKEDIN</a:t>
            </a:r>
            <a:endParaRPr dirty="0"/>
          </a:p>
        </p:txBody>
      </p:sp>
      <p:sp>
        <p:nvSpPr>
          <p:cNvPr id="165" name="Shape 165"/>
          <p:cNvSpPr/>
          <p:nvPr/>
        </p:nvSpPr>
        <p:spPr>
          <a:xfrm>
            <a:off x="508000" y="1950566"/>
            <a:ext cx="9083719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414M users; Business-related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BEST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PRACTICES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Post no more than 1-3X/week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dirty="0"/>
          </a:p>
        </p:txBody>
      </p:sp>
      <p:pic>
        <p:nvPicPr>
          <p:cNvPr id="2" name="Picture 1" descr="linkedin-icon-png-transparent-images--pictures--becuo-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048" y="668484"/>
            <a:ext cx="1885751" cy="188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38491"/>
      </p:ext>
    </p:extLst>
  </p:cSld>
  <p:clrMapOvr>
    <a:masterClrMapping/>
  </p:clrMapOvr>
  <p:transition xmlns:p14="http://schemas.microsoft.com/office/powerpoint/2010/main"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LINKEDIN: </a:t>
            </a:r>
            <a:r>
              <a:rPr lang="en-US" dirty="0" smtClean="0"/>
              <a:t>BEST USES</a:t>
            </a:r>
            <a:endParaRPr dirty="0"/>
          </a:p>
        </p:txBody>
      </p:sp>
      <p:sp>
        <p:nvSpPr>
          <p:cNvPr id="165" name="Shape 165"/>
          <p:cNvSpPr/>
          <p:nvPr/>
        </p:nvSpPr>
        <p:spPr>
          <a:xfrm>
            <a:off x="508000" y="2302583"/>
            <a:ext cx="9843416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 algn="l">
              <a:buFont typeface="Arial"/>
              <a:buChar char="•"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>
                <a:sym typeface="Avenir Book"/>
              </a:rPr>
              <a:t>Cultivating relationships with the local </a:t>
            </a:r>
            <a:r>
              <a:rPr lang="en-US" dirty="0">
                <a:sym typeface="Avenir Book"/>
              </a:rPr>
              <a:t>b</a:t>
            </a:r>
            <a:r>
              <a:rPr lang="en-US" dirty="0" smtClean="0">
                <a:sym typeface="Avenir Book"/>
              </a:rPr>
              <a:t>usiness </a:t>
            </a:r>
            <a:r>
              <a:rPr lang="en-US" dirty="0">
                <a:sym typeface="Avenir Book"/>
              </a:rPr>
              <a:t>c</a:t>
            </a:r>
            <a:r>
              <a:rPr lang="en-US" dirty="0" smtClean="0">
                <a:sym typeface="Avenir Book"/>
              </a:rPr>
              <a:t>ommunity</a:t>
            </a:r>
            <a:endParaRPr lang="en-US" dirty="0" smtClean="0">
              <a:sym typeface="Avenir Book"/>
            </a:endParaRPr>
          </a:p>
          <a:p>
            <a:pPr lvl="2" indent="0"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>
                <a:sym typeface="Avenir Book"/>
              </a:rPr>
              <a:t>	</a:t>
            </a:r>
            <a:r>
              <a:rPr lang="en-US" dirty="0" smtClean="0">
                <a:sym typeface="Avenir Book"/>
              </a:rPr>
              <a:t>&gt;&gt; </a:t>
            </a:r>
            <a:r>
              <a:rPr lang="en-US" dirty="0" smtClean="0">
                <a:sym typeface="Avenir Book"/>
              </a:rPr>
              <a:t>Potential donors, board members,</a:t>
            </a:r>
            <a:br>
              <a:rPr lang="en-US" dirty="0" smtClean="0">
                <a:sym typeface="Avenir Book"/>
              </a:rPr>
            </a:br>
            <a:r>
              <a:rPr lang="en-US" dirty="0" smtClean="0">
                <a:sym typeface="Avenir Book"/>
              </a:rPr>
              <a:t>           staff and volunteers</a:t>
            </a:r>
            <a:endParaRPr lang="en-US" dirty="0" smtClean="0">
              <a:sym typeface="Avenir Book"/>
            </a:endParaRPr>
          </a:p>
          <a:p>
            <a:pPr lvl="2" indent="0"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>
                <a:sym typeface="Avenir Book"/>
              </a:rPr>
              <a:t>	</a:t>
            </a:r>
            <a:endParaRPr dirty="0"/>
          </a:p>
        </p:txBody>
      </p:sp>
      <p:pic>
        <p:nvPicPr>
          <p:cNvPr id="6" name="Picture 5" descr="linkedin-icon-png-transparent-images--pictures--becuo-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806" y="7653159"/>
            <a:ext cx="1467994" cy="146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72656"/>
      </p:ext>
    </p:extLst>
  </p:cSld>
  <p:clrMapOvr>
    <a:masterClrMapping/>
  </p:clrMapOvr>
  <p:transition xmlns:p14="http://schemas.microsoft.com/office/powerpoint/2010/main"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1770286" y="3785593"/>
            <a:ext cx="9464263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1D8AC7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sz="6000" b="1" dirty="0" smtClean="0"/>
              <a:t>Social </a:t>
            </a:r>
            <a:r>
              <a:rPr lang="en-US" sz="6000" b="1" dirty="0" smtClean="0"/>
              <a:t>Media </a:t>
            </a:r>
            <a:r>
              <a:rPr lang="en-US" sz="6000" b="1" dirty="0" smtClean="0"/>
              <a:t>Best Practices</a:t>
            </a:r>
            <a:endParaRPr sz="6000" b="1" dirty="0"/>
          </a:p>
        </p:txBody>
      </p:sp>
      <p:pic>
        <p:nvPicPr>
          <p:cNvPr id="7" name="Picture 6" descr="GIveChoose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96" y="7755428"/>
            <a:ext cx="3542586" cy="1339165"/>
          </a:xfrm>
          <a:prstGeom prst="rect">
            <a:avLst/>
          </a:prstGeom>
        </p:spPr>
      </p:pic>
      <p:pic>
        <p:nvPicPr>
          <p:cNvPr id="8" name="Picture 7" descr="12939_CFL_LogoB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223" y="8000498"/>
            <a:ext cx="3082402" cy="96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58747"/>
      </p:ext>
    </p:extLst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THE most common mistake</a:t>
            </a:r>
            <a:endParaRPr dirty="0"/>
          </a:p>
        </p:txBody>
      </p:sp>
      <p:sp>
        <p:nvSpPr>
          <p:cNvPr id="150" name="Shape 150"/>
          <p:cNvSpPr/>
          <p:nvPr/>
        </p:nvSpPr>
        <p:spPr>
          <a:xfrm>
            <a:off x="508000" y="1726047"/>
            <a:ext cx="12174811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pPr algn="ctr"/>
            <a:r>
              <a:rPr lang="en-US" dirty="0" smtClean="0"/>
              <a:t>Isolating Social Media</a:t>
            </a:r>
            <a:br>
              <a:rPr lang="en-US" dirty="0" smtClean="0"/>
            </a:br>
            <a:r>
              <a:rPr lang="en-US" dirty="0" smtClean="0"/>
              <a:t>from Other Marketing/</a:t>
            </a:r>
            <a:r>
              <a:rPr lang="en-US" dirty="0" err="1" smtClean="0"/>
              <a:t>Comms</a:t>
            </a:r>
            <a:r>
              <a:rPr lang="en-US" dirty="0" smtClean="0"/>
              <a:t> Strategies</a:t>
            </a:r>
          </a:p>
          <a:p>
            <a:endParaRPr lang="en-US" dirty="0"/>
          </a:p>
        </p:txBody>
      </p:sp>
      <p:pic>
        <p:nvPicPr>
          <p:cNvPr id="3" name="Picture 2" descr="Integr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5" y="3365926"/>
            <a:ext cx="11423162" cy="5735478"/>
          </a:xfrm>
          <a:prstGeom prst="rect">
            <a:avLst/>
          </a:prstGeom>
          <a:ln>
            <a:solidFill>
              <a:srgbClr val="660066"/>
            </a:solidFill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Social Media </a:t>
            </a:r>
            <a:r>
              <a:rPr lang="en-US" dirty="0" err="1" smtClean="0"/>
              <a:t>BESt</a:t>
            </a:r>
            <a:r>
              <a:rPr lang="en-US" dirty="0" smtClean="0"/>
              <a:t> practices</a:t>
            </a:r>
            <a:endParaRPr dirty="0"/>
          </a:p>
        </p:txBody>
      </p:sp>
      <p:sp>
        <p:nvSpPr>
          <p:cNvPr id="150" name="Shape 150"/>
          <p:cNvSpPr/>
          <p:nvPr/>
        </p:nvSpPr>
        <p:spPr>
          <a:xfrm>
            <a:off x="505844" y="1524968"/>
            <a:ext cx="12174811" cy="76738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Content is King: Appreciation, Advocacy, Appeals</a:t>
            </a:r>
          </a:p>
          <a:p>
            <a:endParaRPr lang="en-US" dirty="0"/>
          </a:p>
          <a:p>
            <a:r>
              <a:rPr lang="en-US" dirty="0" smtClean="0"/>
              <a:t>Keep it Real – and Visual and Interactive</a:t>
            </a:r>
          </a:p>
          <a:p>
            <a:endParaRPr lang="en-US" dirty="0"/>
          </a:p>
          <a:p>
            <a:r>
              <a:rPr lang="en-US" dirty="0" smtClean="0"/>
              <a:t>Golden Ratio</a:t>
            </a:r>
            <a:br>
              <a:rPr lang="en-US" dirty="0" smtClean="0"/>
            </a:br>
            <a:r>
              <a:rPr lang="en-US" sz="2800" dirty="0" smtClean="0"/>
              <a:t>	&gt;&gt;60% of posts from</a:t>
            </a:r>
            <a:br>
              <a:rPr lang="en-US" sz="2800" dirty="0" smtClean="0"/>
            </a:br>
            <a:r>
              <a:rPr lang="en-US" sz="2800" dirty="0" smtClean="0"/>
              <a:t>         others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&gt;&gt;30% your content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&gt;&gt;10% promotional</a:t>
            </a:r>
          </a:p>
          <a:p>
            <a:r>
              <a:rPr lang="en-US" sz="2800" dirty="0" smtClean="0"/>
              <a:t>	&gt;&gt;Right now: 74% of</a:t>
            </a:r>
            <a:br>
              <a:rPr lang="en-US" sz="2800" dirty="0" smtClean="0"/>
            </a:br>
            <a:r>
              <a:rPr lang="en-US" sz="2800" dirty="0" smtClean="0"/>
              <a:t>	     nonprofits use SM</a:t>
            </a:r>
            <a:br>
              <a:rPr lang="en-US" sz="2800" dirty="0" smtClean="0"/>
            </a:br>
            <a:r>
              <a:rPr lang="en-US" sz="2800" dirty="0" smtClean="0"/>
              <a:t>	     exclusively as a</a:t>
            </a:r>
            <a:br>
              <a:rPr lang="en-US" sz="2800" dirty="0" smtClean="0"/>
            </a:br>
            <a:r>
              <a:rPr lang="en-US" sz="2800" dirty="0" smtClean="0"/>
              <a:t>	     megaphone</a:t>
            </a:r>
          </a:p>
          <a:p>
            <a:endParaRPr lang="en-US" dirty="0" smtClean="0"/>
          </a:p>
          <a:p>
            <a:r>
              <a:rPr lang="en-US" dirty="0" smtClean="0"/>
              <a:t>Engage Your Audience</a:t>
            </a:r>
          </a:p>
        </p:txBody>
      </p:sp>
      <p:pic>
        <p:nvPicPr>
          <p:cNvPr id="2" name="Picture 1" descr="Triple 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624" y="3659949"/>
            <a:ext cx="6903176" cy="5305013"/>
          </a:xfrm>
          <a:prstGeom prst="rect">
            <a:avLst/>
          </a:prstGeom>
          <a:ln>
            <a:solidFill>
              <a:srgbClr val="660066"/>
            </a:solidFill>
          </a:ln>
        </p:spPr>
      </p:pic>
    </p:spTree>
    <p:extLst>
      <p:ext uri="{BB962C8B-B14F-4D97-AF65-F5344CB8AC3E}">
        <p14:creationId xmlns:p14="http://schemas.microsoft.com/office/powerpoint/2010/main" val="1064017155"/>
      </p:ext>
    </p:extLst>
  </p:cSld>
  <p:clrMapOvr>
    <a:masterClrMapping/>
  </p:clrMapOvr>
  <p:transition xmlns:p14="http://schemas.microsoft.com/office/powerpoint/2010/main"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Social Media </a:t>
            </a:r>
            <a:r>
              <a:rPr lang="en-US" dirty="0" err="1" smtClean="0"/>
              <a:t>BESt</a:t>
            </a:r>
            <a:r>
              <a:rPr lang="en-US" dirty="0" smtClean="0"/>
              <a:t> practices</a:t>
            </a:r>
            <a:endParaRPr dirty="0"/>
          </a:p>
        </p:txBody>
      </p:sp>
      <p:sp>
        <p:nvSpPr>
          <p:cNvPr id="150" name="Shape 150"/>
          <p:cNvSpPr/>
          <p:nvPr/>
        </p:nvSpPr>
        <p:spPr>
          <a:xfrm>
            <a:off x="508000" y="1938998"/>
            <a:ext cx="12174811" cy="54579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Test</a:t>
            </a:r>
            <a:r>
              <a:rPr lang="en-US" dirty="0"/>
              <a:t>. Measure. Adjust. Repeat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Post to each platform individually</a:t>
            </a:r>
          </a:p>
          <a:p>
            <a:r>
              <a:rPr lang="en-US" dirty="0"/>
              <a:t>	</a:t>
            </a:r>
            <a:r>
              <a:rPr lang="en-US" dirty="0" smtClean="0"/>
              <a:t>&gt;&gt;</a:t>
            </a:r>
            <a:r>
              <a:rPr lang="en-US" sz="3200" dirty="0" smtClean="0"/>
              <a:t>Avoid auto-population mechanisms</a:t>
            </a:r>
          </a:p>
          <a:p>
            <a:endParaRPr lang="en-US" sz="3200" dirty="0"/>
          </a:p>
          <a:p>
            <a:r>
              <a:rPr lang="en-US" dirty="0" smtClean="0"/>
              <a:t>Continue the conversation: Send</a:t>
            </a:r>
            <a:br>
              <a:rPr lang="en-US" dirty="0" smtClean="0"/>
            </a:br>
            <a:r>
              <a:rPr lang="en-US" dirty="0" smtClean="0"/>
              <a:t>people somewhere with every post </a:t>
            </a:r>
          </a:p>
          <a:p>
            <a:r>
              <a:rPr lang="en-US" dirty="0"/>
              <a:t>	</a:t>
            </a:r>
            <a:r>
              <a:rPr lang="en-US" dirty="0" smtClean="0"/>
              <a:t>&gt;&gt;</a:t>
            </a:r>
            <a:r>
              <a:rPr lang="en-US" sz="3200" dirty="0" smtClean="0"/>
              <a:t>Website, preferably a specific landing page for the campaign</a:t>
            </a:r>
            <a:endParaRPr lang="en-US" sz="3200" dirty="0" smtClean="0"/>
          </a:p>
          <a:p>
            <a:r>
              <a:rPr lang="en-US" sz="3200" dirty="0"/>
              <a:t>	</a:t>
            </a:r>
            <a:r>
              <a:rPr lang="en-US" sz="3200" dirty="0" smtClean="0"/>
              <a:t>&gt;&gt;Blog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&gt;&gt;Mailing list</a:t>
            </a:r>
          </a:p>
        </p:txBody>
      </p:sp>
      <p:pic>
        <p:nvPicPr>
          <p:cNvPr id="2" name="Picture 1" descr="TestMeas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510" y="1938998"/>
            <a:ext cx="39370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81838"/>
      </p:ext>
    </p:extLst>
  </p:cSld>
  <p:clrMapOvr>
    <a:masterClrMapping/>
  </p:clrMapOvr>
  <p:transition xmlns:p14="http://schemas.microsoft.com/office/powerpoint/2010/main"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Social Media </a:t>
            </a:r>
            <a:r>
              <a:rPr lang="en-US" dirty="0" err="1" smtClean="0"/>
              <a:t>BESt</a:t>
            </a:r>
            <a:r>
              <a:rPr lang="en-US" dirty="0" smtClean="0"/>
              <a:t> practices</a:t>
            </a:r>
            <a:endParaRPr dirty="0"/>
          </a:p>
        </p:txBody>
      </p:sp>
      <p:sp>
        <p:nvSpPr>
          <p:cNvPr id="150" name="Shape 150"/>
          <p:cNvSpPr/>
          <p:nvPr/>
        </p:nvSpPr>
        <p:spPr>
          <a:xfrm>
            <a:off x="508000" y="2129524"/>
            <a:ext cx="12174811" cy="44114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Be involved throughout the community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&gt;&gt;Like, </a:t>
            </a:r>
            <a:r>
              <a:rPr lang="en-US" sz="3200" dirty="0" err="1" smtClean="0"/>
              <a:t>Retweet</a:t>
            </a:r>
            <a:r>
              <a:rPr lang="en-US" sz="3200" dirty="0" smtClean="0"/>
              <a:t>, comment</a:t>
            </a:r>
            <a:r>
              <a:rPr lang="en-US" sz="3200" dirty="0"/>
              <a:t>,</a:t>
            </a:r>
            <a:r>
              <a:rPr lang="en-US" sz="3200" dirty="0" smtClean="0"/>
              <a:t> and share</a:t>
            </a:r>
          </a:p>
          <a:p>
            <a:endParaRPr lang="en-US" dirty="0" smtClean="0"/>
          </a:p>
          <a:p>
            <a:r>
              <a:rPr lang="en-US" dirty="0" smtClean="0"/>
              <a:t>Make it easy for others to help</a:t>
            </a:r>
          </a:p>
          <a:p>
            <a:r>
              <a:rPr lang="en-US" dirty="0" smtClean="0"/>
              <a:t>	</a:t>
            </a:r>
            <a:r>
              <a:rPr lang="en-US" sz="3200" dirty="0" smtClean="0"/>
              <a:t>&gt;&gt;Send board members, advocates and partners sample posts and components (themes, visuals, testimonials, etc.)</a:t>
            </a:r>
          </a:p>
          <a:p>
            <a:endParaRPr lang="en-US" dirty="0"/>
          </a:p>
          <a:p>
            <a:r>
              <a:rPr lang="en-US" dirty="0" smtClean="0"/>
              <a:t>Plan</a:t>
            </a:r>
            <a:r>
              <a:rPr lang="en-US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537930799"/>
      </p:ext>
    </p:extLst>
  </p:cSld>
  <p:clrMapOvr>
    <a:masterClrMapping/>
  </p:clrMapOvr>
  <p:transition xmlns:p14="http://schemas.microsoft.com/office/powerpoint/2010/main"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me Mg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30" y="818893"/>
            <a:ext cx="12223610" cy="792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69167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509423" y="1073195"/>
            <a:ext cx="5908743" cy="1779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6000" cap="all">
                <a:solidFill>
                  <a:srgbClr val="A340A1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Cyndi Urbano</a:t>
            </a:r>
          </a:p>
          <a:p>
            <a:pPr algn="l">
              <a:lnSpc>
                <a:spcPct val="90000"/>
              </a:lnSpc>
              <a:defRPr sz="6000" cap="all">
                <a:solidFill>
                  <a:srgbClr val="A340A1"/>
                </a:solidFill>
                <a:latin typeface="+mj-lt"/>
                <a:ea typeface="+mj-ea"/>
                <a:cs typeface="+mj-cs"/>
                <a:sym typeface="Avenir Book"/>
              </a:defRPr>
            </a:pPr>
            <a:endParaRPr dirty="0"/>
          </a:p>
        </p:txBody>
      </p:sp>
      <p:sp>
        <p:nvSpPr>
          <p:cNvPr id="138" name="Shape 138"/>
          <p:cNvSpPr>
            <a:spLocks noGrp="1"/>
          </p:cNvSpPr>
          <p:nvPr>
            <p:ph type="body" idx="4294967295"/>
          </p:nvPr>
        </p:nvSpPr>
        <p:spPr>
          <a:xfrm>
            <a:off x="677333" y="2029883"/>
            <a:ext cx="11988801" cy="643738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Owner, AlphaGraphics </a:t>
            </a:r>
            <a:r>
              <a:rPr lang="en-US" dirty="0" smtClean="0"/>
              <a:t>Loudoun</a:t>
            </a:r>
            <a:br>
              <a:rPr lang="en-US" dirty="0" smtClean="0"/>
            </a:br>
            <a:r>
              <a:rPr lang="en-US" dirty="0" smtClean="0"/>
              <a:t>540.454.2719 (cell)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0" indent="0">
              <a:buSzTx/>
              <a:buNone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We are a boutique marketing agency in Leesburg</a:t>
            </a:r>
          </a:p>
          <a:p>
            <a:pPr marL="0" indent="0">
              <a:buSzTx/>
              <a:buNone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Founded in 2011</a:t>
            </a:r>
          </a:p>
          <a:p>
            <a:pPr marL="0" indent="0">
              <a:buSzTx/>
              <a:buNone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We cater to nonprofit organizations</a:t>
            </a:r>
          </a:p>
          <a:p>
            <a:pPr marL="0" indent="0">
              <a:buSzTx/>
              <a:buNone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Affordable, accountable, and practical marketing solutions</a:t>
            </a:r>
            <a:endParaRPr dirty="0"/>
          </a:p>
        </p:txBody>
      </p:sp>
      <p:pic>
        <p:nvPicPr>
          <p:cNvPr id="2" name="Picture 1" descr="AG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632" y="1073195"/>
            <a:ext cx="4511502" cy="194446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45" y="635059"/>
            <a:ext cx="12077889" cy="84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98959"/>
      </p:ext>
    </p:extLst>
  </p:cSld>
  <p:clrMapOvr>
    <a:masterClrMapping/>
  </p:clrMapOvr>
  <p:transition xmlns:p14="http://schemas.microsoft.com/office/powerpoint/2010/main"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CALENDAR </a:t>
            </a:r>
            <a:r>
              <a:rPr lang="en-US" dirty="0" err="1" smtClean="0"/>
              <a:t>BESt</a:t>
            </a:r>
            <a:r>
              <a:rPr lang="en-US" dirty="0" smtClean="0"/>
              <a:t> practices</a:t>
            </a:r>
            <a:endParaRPr dirty="0"/>
          </a:p>
        </p:txBody>
      </p:sp>
      <p:sp>
        <p:nvSpPr>
          <p:cNvPr id="150" name="Shape 150"/>
          <p:cNvSpPr/>
          <p:nvPr/>
        </p:nvSpPr>
        <p:spPr>
          <a:xfrm>
            <a:off x="508000" y="2130324"/>
            <a:ext cx="12174811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Strive to meet these goals:</a:t>
            </a:r>
          </a:p>
          <a:p>
            <a:r>
              <a:rPr lang="en-US" dirty="0" smtClean="0"/>
              <a:t>4 pieces of content from others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Reshare</a:t>
            </a:r>
            <a:endParaRPr lang="en-US" dirty="0" smtClean="0"/>
          </a:p>
          <a:p>
            <a:r>
              <a:rPr lang="en-US" dirty="0" smtClean="0"/>
              <a:t>1 Self-Serving Post</a:t>
            </a:r>
          </a:p>
        </p:txBody>
      </p:sp>
    </p:spTree>
    <p:extLst>
      <p:ext uri="{BB962C8B-B14F-4D97-AF65-F5344CB8AC3E}">
        <p14:creationId xmlns:p14="http://schemas.microsoft.com/office/powerpoint/2010/main" val="299496144"/>
      </p:ext>
    </p:extLst>
  </p:cSld>
  <p:clrMapOvr>
    <a:masterClrMapping/>
  </p:clrMapOvr>
  <p:transition xmlns:p14="http://schemas.microsoft.com/office/powerpoint/2010/main"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IDEAs</a:t>
            </a:r>
            <a:endParaRPr dirty="0"/>
          </a:p>
        </p:txBody>
      </p:sp>
      <p:sp>
        <p:nvSpPr>
          <p:cNvPr id="150" name="Shape 150"/>
          <p:cNvSpPr/>
          <p:nvPr/>
        </p:nvSpPr>
        <p:spPr>
          <a:xfrm>
            <a:off x="508000" y="1732519"/>
            <a:ext cx="12174811" cy="71198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sz="2400" dirty="0" smtClean="0"/>
              <a:t>People Stories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&gt;&gt;Donors and volunteers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&gt;&gt;People you have helped</a:t>
            </a:r>
          </a:p>
          <a:p>
            <a:endParaRPr lang="en-US" sz="2400" dirty="0" smtClean="0"/>
          </a:p>
          <a:p>
            <a:r>
              <a:rPr lang="en-US" sz="2400" dirty="0" smtClean="0"/>
              <a:t>Behind-the-Scene Stories</a:t>
            </a:r>
          </a:p>
          <a:p>
            <a:endParaRPr lang="en-US" sz="2400" dirty="0"/>
          </a:p>
          <a:p>
            <a:r>
              <a:rPr lang="en-US" sz="2400" dirty="0" smtClean="0"/>
              <a:t>Thank You on Sponsor or Donor Pages</a:t>
            </a:r>
          </a:p>
          <a:p>
            <a:endParaRPr lang="en-US" sz="2400" dirty="0"/>
          </a:p>
          <a:p>
            <a:r>
              <a:rPr lang="en-US" sz="2400" dirty="0" err="1" smtClean="0"/>
              <a:t>Crowdfunding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Create Your Own Wikipedia Site</a:t>
            </a:r>
          </a:p>
          <a:p>
            <a:endParaRPr lang="en-US" sz="2400" dirty="0"/>
          </a:p>
          <a:p>
            <a:r>
              <a:rPr lang="en-US" sz="2400" dirty="0" smtClean="0"/>
              <a:t>Ask Questions</a:t>
            </a:r>
          </a:p>
          <a:p>
            <a:endParaRPr lang="en-US" sz="2400" dirty="0"/>
          </a:p>
          <a:p>
            <a:r>
              <a:rPr lang="en-US" sz="2400" dirty="0" smtClean="0"/>
              <a:t>Closed Groups on Facebook or LinkedIn</a:t>
            </a:r>
          </a:p>
          <a:p>
            <a:endParaRPr lang="en-US" sz="2400" dirty="0"/>
          </a:p>
          <a:p>
            <a:r>
              <a:rPr lang="en-US" sz="2400" dirty="0" smtClean="0"/>
              <a:t>Twitter Chats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76369839"/>
      </p:ext>
    </p:extLst>
  </p:cSld>
  <p:clrMapOvr>
    <a:masterClrMapping/>
  </p:clrMapOvr>
  <p:transition xmlns:p14="http://schemas.microsoft.com/office/powerpoint/2010/main"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509423" y="1488693"/>
            <a:ext cx="5488682" cy="94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6000" cap="all">
                <a:solidFill>
                  <a:srgbClr val="A340A1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SOCIAL MEDIA</a:t>
            </a:r>
            <a:endParaRPr dirty="0"/>
          </a:p>
        </p:txBody>
      </p:sp>
      <p:sp>
        <p:nvSpPr>
          <p:cNvPr id="138" name="Shape 138"/>
          <p:cNvSpPr>
            <a:spLocks noGrp="1"/>
          </p:cNvSpPr>
          <p:nvPr>
            <p:ph type="body" idx="4294967295"/>
          </p:nvPr>
        </p:nvSpPr>
        <p:spPr>
          <a:xfrm>
            <a:off x="677333" y="2029883"/>
            <a:ext cx="11988801" cy="643738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Use social media to build support for your cause, find volunteers, acquire and retain donors, increase donations, and build thought leadership</a:t>
            </a:r>
          </a:p>
          <a:p>
            <a:pPr marL="0" indent="0">
              <a:buSzTx/>
              <a:buNone/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/>
          </a:p>
          <a:p>
            <a:pPr marL="0" indent="0">
              <a:buSzTx/>
              <a:buNone/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 smtClean="0"/>
          </a:p>
          <a:p>
            <a:pPr marL="0" indent="0">
              <a:buSzTx/>
              <a:buNone/>
              <a:defRPr>
                <a:latin typeface="+mj-lt"/>
                <a:ea typeface="+mj-ea"/>
                <a:cs typeface="+mj-cs"/>
                <a:sym typeface="Avenir Book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8693989"/>
      </p:ext>
    </p:extLst>
  </p:cSld>
  <p:clrMapOvr>
    <a:masterClrMapping/>
  </p:clrMapOvr>
  <p:transition xmlns:p14="http://schemas.microsoft.com/office/powerpoint/2010/main"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2559702" y="3323928"/>
            <a:ext cx="7885426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1D8AC7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sz="6000" b="1" dirty="0" smtClean="0"/>
              <a:t>Choosing the Right</a:t>
            </a:r>
            <a:br>
              <a:rPr lang="en-US" sz="6000" b="1" dirty="0" smtClean="0"/>
            </a:br>
            <a:r>
              <a:rPr lang="en-US" sz="6000" b="1" dirty="0" smtClean="0"/>
              <a:t>Social Media Channels</a:t>
            </a:r>
            <a:endParaRPr sz="6000" b="1" dirty="0"/>
          </a:p>
        </p:txBody>
      </p:sp>
      <p:pic>
        <p:nvPicPr>
          <p:cNvPr id="7" name="Picture 6" descr="GIveChoose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96" y="7755428"/>
            <a:ext cx="3542586" cy="1339165"/>
          </a:xfrm>
          <a:prstGeom prst="rect">
            <a:avLst/>
          </a:prstGeom>
        </p:spPr>
      </p:pic>
      <p:pic>
        <p:nvPicPr>
          <p:cNvPr id="8" name="Picture 7" descr="12939_CFL_LogoB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223" y="8000498"/>
            <a:ext cx="3082402" cy="96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58711"/>
      </p:ext>
    </p:extLst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M Ic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33" y="1988738"/>
            <a:ext cx="11912399" cy="6708185"/>
          </a:xfrm>
          <a:prstGeom prst="rect">
            <a:avLst/>
          </a:prstGeom>
        </p:spPr>
      </p:pic>
      <p:sp>
        <p:nvSpPr>
          <p:cNvPr id="5" name="Shape 133"/>
          <p:cNvSpPr/>
          <p:nvPr/>
        </p:nvSpPr>
        <p:spPr>
          <a:xfrm>
            <a:off x="1577015" y="964727"/>
            <a:ext cx="985079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1D8AC7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Choosing the Right Social Media Channels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92500"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Choosing the right channel</a:t>
            </a:r>
            <a:endParaRPr dirty="0"/>
          </a:p>
        </p:txBody>
      </p:sp>
      <p:sp>
        <p:nvSpPr>
          <p:cNvPr id="150" name="Shape 150"/>
          <p:cNvSpPr/>
          <p:nvPr/>
        </p:nvSpPr>
        <p:spPr>
          <a:xfrm>
            <a:off x="505844" y="2176634"/>
            <a:ext cx="12174811" cy="5088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It’s better to manage one channel well than several channels poorly</a:t>
            </a:r>
          </a:p>
          <a:p>
            <a:endParaRPr lang="en-US" dirty="0"/>
          </a:p>
          <a:p>
            <a:r>
              <a:rPr lang="en-US" dirty="0" smtClean="0"/>
              <a:t>The most popular channels among small to mid-sized nonprofits:</a:t>
            </a:r>
          </a:p>
          <a:p>
            <a:pPr marL="571500" indent="-571500">
              <a:buFontTx/>
              <a:buChar char="•"/>
            </a:pPr>
            <a:r>
              <a:rPr lang="en-US" dirty="0" smtClean="0"/>
              <a:t>Facebook: 98% </a:t>
            </a:r>
          </a:p>
          <a:p>
            <a:pPr marL="571500" indent="-571500">
              <a:buFontTx/>
              <a:buChar char="•"/>
            </a:pPr>
            <a:r>
              <a:rPr lang="en-US" dirty="0" smtClean="0"/>
              <a:t>Twitter: 70%</a:t>
            </a:r>
          </a:p>
          <a:p>
            <a:pPr marL="571500" indent="-571500">
              <a:buFontTx/>
              <a:buChar char="•"/>
            </a:pPr>
            <a:r>
              <a:rPr lang="en-US" dirty="0" smtClean="0"/>
              <a:t>LinkedIn: 55%</a:t>
            </a:r>
          </a:p>
          <a:p>
            <a:pPr marL="571500" indent="-571500">
              <a:buFontTx/>
              <a:buChar char="•"/>
            </a:pPr>
            <a:r>
              <a:rPr lang="en-US" dirty="0" smtClean="0"/>
              <a:t>YouTube: 45%</a:t>
            </a:r>
          </a:p>
        </p:txBody>
      </p:sp>
    </p:spTree>
    <p:extLst>
      <p:ext uri="{BB962C8B-B14F-4D97-AF65-F5344CB8AC3E}">
        <p14:creationId xmlns:p14="http://schemas.microsoft.com/office/powerpoint/2010/main" val="499424333"/>
      </p:ext>
    </p:extLst>
  </p:cSld>
  <p:clrMapOvr>
    <a:masterClrMapping/>
  </p:clrMapOvr>
  <p:transition xmlns:p14="http://schemas.microsoft.com/office/powerpoint/2010/main"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92500"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Choosing the right channel</a:t>
            </a:r>
            <a:endParaRPr dirty="0"/>
          </a:p>
        </p:txBody>
      </p:sp>
      <p:sp>
        <p:nvSpPr>
          <p:cNvPr id="150" name="Shape 150"/>
          <p:cNvSpPr/>
          <p:nvPr/>
        </p:nvSpPr>
        <p:spPr>
          <a:xfrm>
            <a:off x="505844" y="2933676"/>
            <a:ext cx="12174811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endParaRPr lang="en-US" dirty="0"/>
          </a:p>
          <a:p>
            <a:r>
              <a:rPr lang="en-US" dirty="0" smtClean="0"/>
              <a:t>The most important thing is to KNOW YOUR AUDIENCE</a:t>
            </a:r>
          </a:p>
          <a:p>
            <a:endParaRPr lang="en-US" dirty="0"/>
          </a:p>
          <a:p>
            <a:pPr algn="ctr"/>
            <a:r>
              <a:rPr lang="en-US" dirty="0" smtClean="0">
                <a:solidFill>
                  <a:srgbClr val="660066"/>
                </a:solidFill>
              </a:rPr>
              <a:t>“If you think you are speaking to the ‘general public,’</a:t>
            </a:r>
            <a:br>
              <a:rPr lang="en-US" dirty="0" smtClean="0">
                <a:solidFill>
                  <a:srgbClr val="660066"/>
                </a:solidFill>
              </a:rPr>
            </a:br>
            <a:r>
              <a:rPr lang="en-US" dirty="0" smtClean="0">
                <a:solidFill>
                  <a:srgbClr val="660066"/>
                </a:solidFill>
              </a:rPr>
              <a:t>you are most likely speaking to nobody.”</a:t>
            </a:r>
            <a:endParaRPr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54793"/>
      </p:ext>
    </p:extLst>
  </p:cSld>
  <p:clrMapOvr>
    <a:masterClrMapping/>
  </p:clrMapOvr>
  <p:transition xmlns:p14="http://schemas.microsoft.com/office/powerpoint/2010/main"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FACEBOOK</a:t>
            </a:r>
            <a:endParaRPr dirty="0"/>
          </a:p>
        </p:txBody>
      </p:sp>
      <p:sp>
        <p:nvSpPr>
          <p:cNvPr id="165" name="Shape 165"/>
          <p:cNvSpPr/>
          <p:nvPr/>
        </p:nvSpPr>
        <p:spPr>
          <a:xfrm>
            <a:off x="508000" y="1724863"/>
            <a:ext cx="9083719" cy="7304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57% male; </a:t>
            </a:r>
            <a:r>
              <a:rPr lang="en-US" dirty="0" smtClean="0"/>
              <a:t>Average age: 38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It’s free </a:t>
            </a:r>
            <a:r>
              <a:rPr lang="en-US" i="1" dirty="0" smtClean="0"/>
              <a:t>BUT…</a:t>
            </a:r>
            <a:br>
              <a:rPr lang="en-US" i="1" dirty="0" smtClean="0"/>
            </a:br>
            <a:r>
              <a:rPr lang="en-US" i="1" dirty="0" smtClean="0"/>
              <a:t>free pages only reach 16% of the audience</a:t>
            </a:r>
            <a:endParaRPr lang="en-US" dirty="0" smtClean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BEST PRACTICES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5-10X/week (post on the weekends!)</a:t>
            </a:r>
            <a:endParaRPr lang="en-US" dirty="0" smtClean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Pictures and videos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Facebook Live and Groups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Curate </a:t>
            </a:r>
            <a:r>
              <a:rPr lang="en-US" dirty="0" smtClean="0"/>
              <a:t>as well as create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Expected response time is 2 </a:t>
            </a:r>
            <a:r>
              <a:rPr lang="en-US" dirty="0" smtClean="0"/>
              <a:t>hours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Expect to spend 10-15 </a:t>
            </a:r>
            <a:r>
              <a:rPr lang="en-US" dirty="0" err="1" smtClean="0"/>
              <a:t>hrs</a:t>
            </a:r>
            <a:r>
              <a:rPr lang="en-US" dirty="0" smtClean="0"/>
              <a:t>/week</a:t>
            </a:r>
            <a:endParaRPr lang="en-US" dirty="0" smtClean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dirty="0"/>
          </a:p>
        </p:txBody>
      </p:sp>
      <p:pic>
        <p:nvPicPr>
          <p:cNvPr id="5" name="Picture 4" descr="FB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762" y="652049"/>
            <a:ext cx="2059818" cy="1938328"/>
          </a:xfrm>
          <a:prstGeom prst="rect">
            <a:avLst/>
          </a:prstGeom>
        </p:spPr>
      </p:pic>
      <p:pic>
        <p:nvPicPr>
          <p:cNvPr id="6" name="Picture 5" descr="FB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6" y="652048"/>
            <a:ext cx="2490814" cy="234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45607"/>
      </p:ext>
    </p:extLst>
  </p:cSld>
  <p:clrMapOvr>
    <a:masterClrMapping/>
  </p:clrMapOvr>
  <p:transition xmlns:p14="http://schemas.microsoft.com/office/powerpoint/2010/main"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FACEBOOK: BEST USES</a:t>
            </a:r>
            <a:endParaRPr dirty="0"/>
          </a:p>
        </p:txBody>
      </p:sp>
      <p:sp>
        <p:nvSpPr>
          <p:cNvPr id="165" name="Shape 165"/>
          <p:cNvSpPr/>
          <p:nvPr/>
        </p:nvSpPr>
        <p:spPr>
          <a:xfrm>
            <a:off x="508000" y="1882927"/>
            <a:ext cx="9843416" cy="6196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 algn="l">
              <a:buFont typeface="Arial"/>
              <a:buChar char="•"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>
                <a:sym typeface="Avenir Book"/>
              </a:rPr>
              <a:t>News</a:t>
            </a:r>
          </a:p>
          <a:p>
            <a:pPr marL="571500" indent="-571500" algn="l">
              <a:buFont typeface="Arial"/>
              <a:buChar char="•"/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>
              <a:sym typeface="Avenir Book"/>
            </a:endParaRPr>
          </a:p>
          <a:p>
            <a:pPr marL="571500" indent="-571500" algn="l">
              <a:buFont typeface="Arial"/>
              <a:buChar char="•"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>
                <a:sym typeface="Avenir Book"/>
              </a:rPr>
              <a:t>Tease blog posts</a:t>
            </a:r>
          </a:p>
          <a:p>
            <a:pPr marL="571500" indent="-571500" algn="l">
              <a:buFont typeface="Arial"/>
              <a:buChar char="•"/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>
              <a:sym typeface="Avenir Book"/>
            </a:endParaRPr>
          </a:p>
          <a:p>
            <a:pPr marL="571500" indent="-571500" algn="l">
              <a:buFont typeface="Arial"/>
              <a:buChar char="•"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>
                <a:sym typeface="Avenir Book"/>
              </a:rPr>
              <a:t>Stories</a:t>
            </a:r>
            <a:endParaRPr lang="en-US" dirty="0" smtClean="0">
              <a:sym typeface="Avenir Book"/>
            </a:endParaRPr>
          </a:p>
          <a:p>
            <a:pPr lvl="2" indent="0"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>
                <a:sym typeface="Avenir Book"/>
              </a:rPr>
              <a:t>	</a:t>
            </a:r>
            <a:r>
              <a:rPr lang="en-US" dirty="0" smtClean="0">
                <a:sym typeface="Avenir Book"/>
              </a:rPr>
              <a:t>&gt;&gt; People You Have Helped</a:t>
            </a:r>
          </a:p>
          <a:p>
            <a:pPr lvl="2" indent="0"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>
                <a:sym typeface="Avenir Book"/>
              </a:rPr>
              <a:t>	&gt;&gt;Volunteers</a:t>
            </a:r>
          </a:p>
          <a:p>
            <a:pPr lvl="2" indent="0"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>
                <a:sym typeface="Avenir Book"/>
              </a:rPr>
              <a:t>	&gt;&gt;How-</a:t>
            </a:r>
            <a:r>
              <a:rPr lang="en-US" dirty="0" err="1" smtClean="0">
                <a:sym typeface="Avenir Book"/>
              </a:rPr>
              <a:t>tos</a:t>
            </a:r>
            <a:endParaRPr lang="en-US" dirty="0" smtClean="0">
              <a:sym typeface="Avenir Book"/>
            </a:endParaRPr>
          </a:p>
          <a:p>
            <a:pPr lvl="2" indent="0"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 smtClean="0">
              <a:sym typeface="Avenir Book"/>
            </a:endParaRPr>
          </a:p>
          <a:p>
            <a:pPr marL="571500" lvl="2" indent="-571500" algn="l">
              <a:buFont typeface="Arial"/>
              <a:buChar char="•"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>
                <a:sym typeface="Avenir Book"/>
              </a:rPr>
              <a:t>Share photo albums and videos</a:t>
            </a:r>
            <a:endParaRPr lang="en-US" dirty="0">
              <a:sym typeface="Avenir Book"/>
            </a:endParaRP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dirty="0"/>
          </a:p>
        </p:txBody>
      </p:sp>
      <p:pic>
        <p:nvPicPr>
          <p:cNvPr id="5" name="Picture 4" descr="FB 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96" y="7303465"/>
            <a:ext cx="1811184" cy="170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31343"/>
      </p:ext>
    </p:extLst>
  </p:cSld>
  <p:clrMapOvr>
    <a:masterClrMapping/>
  </p:clrMapOvr>
  <p:transition xmlns:p14="http://schemas.microsoft.com/office/powerpoint/2010/main"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3">
  <a:themeElements>
    <a:clrScheme name="New_Template3">
      <a:dk1>
        <a:srgbClr val="606060"/>
      </a:dk1>
      <a:lt1>
        <a:srgbClr val="006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Avenir Book"/>
        <a:ea typeface="Avenir Book"/>
        <a:cs typeface="Avenir Book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Avenir Book"/>
        <a:ea typeface="Avenir Book"/>
        <a:cs typeface="Avenir Book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317</Words>
  <Application>Microsoft Macintosh PowerPoint</Application>
  <PresentationFormat>Custom</PresentationFormat>
  <Paragraphs>130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New_Template3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Cyndi Urbano</cp:lastModifiedBy>
  <cp:revision>32</cp:revision>
  <cp:lastPrinted>2017-03-22T16:41:20Z</cp:lastPrinted>
  <dcterms:created xsi:type="dcterms:W3CDTF">2017-03-15T15:19:29Z</dcterms:created>
  <dcterms:modified xsi:type="dcterms:W3CDTF">2017-03-22T16:42:16Z</dcterms:modified>
</cp:coreProperties>
</file>