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3" r:id="rId11"/>
    <p:sldId id="291" r:id="rId12"/>
    <p:sldId id="295" r:id="rId13"/>
    <p:sldId id="262" r:id="rId14"/>
    <p:sldId id="266" r:id="rId15"/>
    <p:sldId id="267" r:id="rId16"/>
    <p:sldId id="270" r:id="rId17"/>
    <p:sldId id="294" r:id="rId18"/>
    <p:sldId id="269" r:id="rId19"/>
    <p:sldId id="282" r:id="rId20"/>
    <p:sldId id="283" r:id="rId21"/>
    <p:sldId id="272" r:id="rId22"/>
    <p:sldId id="284" r:id="rId23"/>
    <p:sldId id="285" r:id="rId24"/>
    <p:sldId id="286" r:id="rId25"/>
    <p:sldId id="288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1520" y="-7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0722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givechoos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givechoose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hyperlink" Target="http://givechoos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574967" y="5473622"/>
            <a:ext cx="5329764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900">
                <a:solidFill>
                  <a:srgbClr val="9BCC50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May 1, 2018</a:t>
            </a: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3073304" y="964727"/>
            <a:ext cx="685819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Community Giving At Its </a:t>
            </a:r>
            <a:r>
              <a:rPr dirty="0" smtClean="0"/>
              <a:t>Bes</a:t>
            </a:r>
            <a:r>
              <a:rPr lang="en-US" dirty="0" smtClean="0"/>
              <a:t>t</a:t>
            </a:r>
          </a:p>
        </p:txBody>
      </p:sp>
      <p:sp>
        <p:nvSpPr>
          <p:cNvPr id="135" name="Shape 135"/>
          <p:cNvSpPr/>
          <p:nvPr/>
        </p:nvSpPr>
        <p:spPr>
          <a:xfrm>
            <a:off x="564642" y="8244899"/>
            <a:ext cx="34427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F57134"/>
                </a:solidFill>
                <a:latin typeface="+mj-lt"/>
                <a:ea typeface="+mj-ea"/>
                <a:cs typeface="+mj-cs"/>
                <a:sym typeface="Avenir Book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GiveChoose.org</a:t>
            </a:r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3" y="2083679"/>
            <a:ext cx="8967645" cy="3389943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112" y="7691038"/>
            <a:ext cx="4067513" cy="12777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99018" y="519025"/>
            <a:ext cx="11988800" cy="106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Registration</a:t>
            </a:r>
            <a:r>
              <a:rPr lang="en-US" dirty="0" smtClean="0"/>
              <a:t> dealine</a:t>
            </a:r>
            <a:r>
              <a:rPr lang="en-US" dirty="0" smtClean="0"/>
              <a:t> April 10</a:t>
            </a:r>
            <a:endParaRPr lang="en-US" dirty="0" smtClean="0"/>
          </a:p>
        </p:txBody>
      </p:sp>
      <p:pic>
        <p:nvPicPr>
          <p:cNvPr id="6" name="Picture 5" descr="Screen Shot 2018-02-05 at 8.59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5" y="2137060"/>
            <a:ext cx="13004800" cy="59310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7846630" y="3974471"/>
            <a:ext cx="822960" cy="822960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sp>
      <p:sp>
        <p:nvSpPr>
          <p:cNvPr id="8" name="Right Arrow 7"/>
          <p:cNvSpPr/>
          <p:nvPr/>
        </p:nvSpPr>
        <p:spPr>
          <a:xfrm>
            <a:off x="7435149" y="6450599"/>
            <a:ext cx="45719" cy="45719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0" name="Right Arrow 9"/>
          <p:cNvSpPr/>
          <p:nvPr/>
        </p:nvSpPr>
        <p:spPr>
          <a:xfrm rot="8233696">
            <a:off x="10026823" y="4385951"/>
            <a:ext cx="822960" cy="822960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99018" y="519025"/>
            <a:ext cx="11988800" cy="106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Registration</a:t>
            </a:r>
            <a:r>
              <a:rPr lang="en-US" dirty="0" smtClean="0"/>
              <a:t> dealine April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9968" y="1582922"/>
            <a:ext cx="928190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Logos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Mission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Matching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/Challenge Gift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7" name="Picture 6" descr="Screen Shot 2018-02-05 at 5.23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508"/>
            <a:ext cx="13004800" cy="740411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99018" y="519025"/>
            <a:ext cx="11988800" cy="1063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Registration</a:t>
            </a:r>
            <a:r>
              <a:rPr lang="en-US" dirty="0" smtClean="0"/>
              <a:t> dealine April 10</a:t>
            </a:r>
          </a:p>
        </p:txBody>
      </p:sp>
      <p:pic>
        <p:nvPicPr>
          <p:cNvPr id="5" name="Picture 4" descr="Screen Shot 2018-02-05 at 9.39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44" y="1457066"/>
            <a:ext cx="8503156" cy="910851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508000" y="491978"/>
            <a:ext cx="11988800" cy="1187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goals for </a:t>
            </a:r>
            <a:r>
              <a:rPr dirty="0" smtClean="0"/>
              <a:t>201</a:t>
            </a:r>
            <a:r>
              <a:rPr lang="en-US" dirty="0" smtClean="0"/>
              <a:t>8</a:t>
            </a:r>
            <a:endParaRPr dirty="0"/>
          </a:p>
        </p:txBody>
      </p:sp>
      <p:sp>
        <p:nvSpPr>
          <p:cNvPr id="193" name="Shape 193"/>
          <p:cNvSpPr/>
          <p:nvPr/>
        </p:nvSpPr>
        <p:spPr>
          <a:xfrm>
            <a:off x="4665133" y="4215532"/>
            <a:ext cx="8814529" cy="438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spcBef>
                <a:spcPts val="4200"/>
              </a:spcBef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$</a:t>
            </a:r>
            <a:r>
              <a:rPr dirty="0" smtClean="0"/>
              <a:t>2</a:t>
            </a:r>
            <a:r>
              <a:rPr lang="en-US" dirty="0" smtClean="0"/>
              <a:t>5</a:t>
            </a:r>
            <a:r>
              <a:rPr lang="en-US" dirty="0" smtClean="0"/>
              <a:t>0</a:t>
            </a:r>
            <a:r>
              <a:rPr dirty="0" smtClean="0"/>
              <a:t>,000 </a:t>
            </a:r>
            <a:r>
              <a:rPr dirty="0"/>
              <a:t>in</a:t>
            </a:r>
            <a:r>
              <a:rPr dirty="0" smtClean="0"/>
              <a:t> </a:t>
            </a:r>
            <a:r>
              <a:rPr lang="en-US" dirty="0" smtClean="0"/>
              <a:t>Total </a:t>
            </a:r>
            <a:r>
              <a:rPr dirty="0" smtClean="0"/>
              <a:t>Donations</a:t>
            </a:r>
            <a:endParaRPr dirty="0"/>
          </a:p>
          <a:p>
            <a:pPr algn="l">
              <a:spcBef>
                <a:spcPts val="4200"/>
              </a:spcBef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2</a:t>
            </a:r>
            <a:r>
              <a:rPr lang="en-US" dirty="0" smtClean="0"/>
              <a:t>5</a:t>
            </a:r>
            <a:r>
              <a:rPr dirty="0" smtClean="0"/>
              <a:t> NPOs  </a:t>
            </a:r>
            <a:r>
              <a:rPr dirty="0"/>
              <a:t>have Matching Gifts</a:t>
            </a:r>
            <a:endParaRPr dirty="0" smtClean="0"/>
          </a:p>
          <a:p>
            <a:pPr algn="l">
              <a:spcBef>
                <a:spcPts val="4200"/>
              </a:spcBef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1,500</a:t>
            </a:r>
            <a:r>
              <a:rPr dirty="0" smtClean="0"/>
              <a:t> </a:t>
            </a:r>
            <a:r>
              <a:rPr dirty="0"/>
              <a:t>Donors</a:t>
            </a:r>
            <a:endParaRPr dirty="0" smtClean="0"/>
          </a:p>
          <a:p>
            <a:pPr algn="l">
              <a:spcBef>
                <a:spcPts val="4200"/>
              </a:spcBef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90</a:t>
            </a:r>
            <a:r>
              <a:rPr dirty="0" smtClean="0"/>
              <a:t> </a:t>
            </a:r>
            <a:r>
              <a:rPr dirty="0"/>
              <a:t>Nonprofits</a:t>
            </a:r>
          </a:p>
        </p:txBody>
      </p:sp>
      <p:sp>
        <p:nvSpPr>
          <p:cNvPr id="195" name="Shape 195"/>
          <p:cNvSpPr/>
          <p:nvPr/>
        </p:nvSpPr>
        <p:spPr>
          <a:xfrm>
            <a:off x="4009130" y="6999696"/>
            <a:ext cx="579804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009130" y="8026973"/>
            <a:ext cx="579804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009130" y="5850371"/>
            <a:ext cx="579804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4009129" y="4708076"/>
            <a:ext cx="579805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pic>
        <p:nvPicPr>
          <p:cNvPr id="9" name="Picture 8" descr="GIveChooseLo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77354" y="1229317"/>
            <a:ext cx="7183979" cy="29862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2295474" y="708056"/>
            <a:ext cx="841385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How Did You Learn About Give Choose?</a:t>
            </a:r>
          </a:p>
        </p:txBody>
      </p:sp>
      <p:sp>
        <p:nvSpPr>
          <p:cNvPr id="211" name="Shape 211"/>
          <p:cNvSpPr/>
          <p:nvPr/>
        </p:nvSpPr>
        <p:spPr>
          <a:xfrm>
            <a:off x="508000" y="0"/>
            <a:ext cx="11988800" cy="107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49148">
              <a:lnSpc>
                <a:spcPct val="90000"/>
              </a:lnSpc>
              <a:defRPr sz="564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donors:  </a:t>
            </a:r>
            <a:r>
              <a:rPr dirty="0" smtClean="0"/>
              <a:t>what</a:t>
            </a:r>
            <a:r>
              <a:rPr lang="en-US" dirty="0" smtClean="0"/>
              <a:t>’VE</a:t>
            </a:r>
            <a:r>
              <a:rPr dirty="0" smtClean="0"/>
              <a:t> </a:t>
            </a:r>
            <a:r>
              <a:rPr dirty="0"/>
              <a:t>we learned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8000" y="1571461"/>
          <a:ext cx="11988800" cy="791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7760"/>
                <a:gridCol w="2397760"/>
                <a:gridCol w="2397760"/>
                <a:gridCol w="2397760"/>
                <a:gridCol w="2397760"/>
              </a:tblGrid>
              <a:tr h="363200"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2017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2016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2015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2014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635599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spc="79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venir Book"/>
                        </a:rPr>
                        <a:t>Email from a charity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63%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66</a:t>
                      </a:r>
                      <a:r>
                        <a:rPr sz="18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1800" b="1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72%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51%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1180399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spc="79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venir Book"/>
                        </a:rPr>
                        <a:t>Email from the Community Foundation/Other Source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26%/6%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17</a:t>
                      </a:r>
                      <a:r>
                        <a:rPr sz="18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r>
                        <a:rPr lang="en-US" sz="18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/3%</a:t>
                      </a:r>
                      <a:endParaRPr sz="18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21%7%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1%/2%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907999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spc="79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venir Book"/>
                        </a:rPr>
                        <a:t>A friend/family member told 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18%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25%</a:t>
                      </a:r>
                      <a:endParaRPr sz="18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14%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26%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907999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spc="79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venir Book"/>
                        </a:rPr>
                        <a:t>I saw it in print/media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4%</a:t>
                      </a:r>
                      <a:endParaRPr sz="1800" b="1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907999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spc="79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venir Book"/>
                        </a:rPr>
                        <a:t>I saw it in electronic media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12%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11</a:t>
                      </a:r>
                      <a:r>
                        <a:rPr sz="18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18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12%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635599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spc="79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venir Book"/>
                        </a:rPr>
                        <a:t>I saw a poster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9</a:t>
                      </a:r>
                      <a:r>
                        <a:rPr sz="1800" b="1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1800" b="1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9%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1048834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spc="79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venir Book"/>
                        </a:rPr>
                        <a:t>I saw it on </a:t>
                      </a:r>
                      <a:r>
                        <a:rPr lang="en-US" sz="1800" b="0" i="0" u="none" strike="noStrike" cap="none" spc="79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venir Book"/>
                        </a:rPr>
                        <a:t>Facebook</a:t>
                      </a:r>
                      <a:endParaRPr lang="en-US" sz="1800" b="0" i="0" u="none" strike="noStrike" cap="none" spc="79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venir Book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30%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24</a:t>
                      </a:r>
                      <a:r>
                        <a:rPr sz="18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18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22%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44%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3632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I saw</a:t>
                      </a:r>
                      <a:r>
                        <a:rPr lang="en-US" sz="1800" baseline="0" dirty="0" smtClean="0">
                          <a:latin typeface="+mj-lt"/>
                        </a:rPr>
                        <a:t> it on Twitter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  <a:tr h="6355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I saw it on the Toll</a:t>
                      </a:r>
                      <a:r>
                        <a:rPr lang="en-US" sz="1800" baseline="0" dirty="0" smtClean="0">
                          <a:latin typeface="+mj-lt"/>
                        </a:rPr>
                        <a:t> Road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7%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7%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n/a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n/a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3095407" y="2071738"/>
            <a:ext cx="489204" cy="484632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78457" y="4255978"/>
            <a:ext cx="489204" cy="484632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089732" y="7738338"/>
            <a:ext cx="489204" cy="484632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833272" y="1291331"/>
            <a:ext cx="1109533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What Charities Did You Support During Give Choose?</a:t>
            </a:r>
          </a:p>
        </p:txBody>
      </p:sp>
      <p:sp>
        <p:nvSpPr>
          <p:cNvPr id="215" name="Shape 215"/>
          <p:cNvSpPr/>
          <p:nvPr/>
        </p:nvSpPr>
        <p:spPr>
          <a:xfrm>
            <a:off x="7140789" y="3461080"/>
            <a:ext cx="18491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 </a:t>
            </a:r>
          </a:p>
        </p:txBody>
      </p:sp>
      <p:sp>
        <p:nvSpPr>
          <p:cNvPr id="216" name="Shape 216"/>
          <p:cNvSpPr/>
          <p:nvPr/>
        </p:nvSpPr>
        <p:spPr>
          <a:xfrm>
            <a:off x="1076197" y="6591960"/>
            <a:ext cx="108524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*In 2014 of the 604 donors, 215 had never before given a gift to that Nonprofit</a:t>
            </a:r>
          </a:p>
        </p:txBody>
      </p:sp>
      <p:sp>
        <p:nvSpPr>
          <p:cNvPr id="217" name="Shape 217"/>
          <p:cNvSpPr/>
          <p:nvPr/>
        </p:nvSpPr>
        <p:spPr>
          <a:xfrm>
            <a:off x="1076197" y="7112661"/>
            <a:ext cx="108524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*In 2015 of the 936 donors, 312 had never before given a gift to that Nonprofit</a:t>
            </a:r>
          </a:p>
        </p:txBody>
      </p:sp>
      <p:sp>
        <p:nvSpPr>
          <p:cNvPr id="218" name="Shape 218"/>
          <p:cNvSpPr/>
          <p:nvPr/>
        </p:nvSpPr>
        <p:spPr>
          <a:xfrm>
            <a:off x="508000" y="531283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donors:  what </a:t>
            </a:r>
            <a:r>
              <a:rPr dirty="0" smtClean="0"/>
              <a:t>we</a:t>
            </a:r>
            <a:r>
              <a:rPr lang="en-US" dirty="0" smtClean="0"/>
              <a:t>’VE</a:t>
            </a:r>
            <a:r>
              <a:rPr dirty="0" smtClean="0"/>
              <a:t> </a:t>
            </a:r>
            <a:r>
              <a:rPr dirty="0"/>
              <a:t>learned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6197" y="2297432"/>
          <a:ext cx="8669868" cy="40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7467"/>
                <a:gridCol w="2167467"/>
                <a:gridCol w="2167467"/>
                <a:gridCol w="21674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2015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Groups I support or have supported in the past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86%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86%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74%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Groups I have heard of but never supported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22%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25%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33%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Groups I discovered through Give Choose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9%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9" name="Shape 217"/>
          <p:cNvSpPr/>
          <p:nvPr/>
        </p:nvSpPr>
        <p:spPr>
          <a:xfrm>
            <a:off x="1076197" y="7633362"/>
            <a:ext cx="1095651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*In </a:t>
            </a:r>
            <a:r>
              <a:rPr dirty="0" smtClean="0"/>
              <a:t>201</a:t>
            </a:r>
            <a:r>
              <a:rPr lang="en-US" dirty="0" smtClean="0"/>
              <a:t>6</a:t>
            </a:r>
            <a:r>
              <a:rPr dirty="0" smtClean="0"/>
              <a:t> </a:t>
            </a:r>
            <a:r>
              <a:rPr dirty="0"/>
              <a:t>of the</a:t>
            </a:r>
            <a:r>
              <a:rPr dirty="0" smtClean="0"/>
              <a:t> </a:t>
            </a:r>
            <a:r>
              <a:rPr lang="en-US" dirty="0" smtClean="0"/>
              <a:t>922</a:t>
            </a:r>
            <a:r>
              <a:rPr dirty="0" smtClean="0"/>
              <a:t> </a:t>
            </a:r>
            <a:r>
              <a:rPr dirty="0"/>
              <a:t>donors,</a:t>
            </a:r>
            <a:r>
              <a:rPr dirty="0" smtClean="0"/>
              <a:t> </a:t>
            </a:r>
            <a:r>
              <a:rPr lang="en-US" dirty="0" smtClean="0"/>
              <a:t>502</a:t>
            </a:r>
            <a:r>
              <a:rPr dirty="0" smtClean="0"/>
              <a:t> </a:t>
            </a:r>
            <a:r>
              <a:rPr dirty="0"/>
              <a:t>had never before given a gift to that Nonprofit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746064" y="2257506"/>
          <a:ext cx="2182537" cy="4120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2537"/>
              </a:tblGrid>
              <a:tr h="41170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2014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411009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64%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35%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81541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12%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11" name="Shape 217"/>
          <p:cNvSpPr/>
          <p:nvPr/>
        </p:nvSpPr>
        <p:spPr>
          <a:xfrm>
            <a:off x="930905" y="8096182"/>
            <a:ext cx="1121320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*In </a:t>
            </a:r>
            <a:r>
              <a:rPr dirty="0" smtClean="0"/>
              <a:t>201</a:t>
            </a:r>
            <a:r>
              <a:rPr lang="en-US" dirty="0" smtClean="0"/>
              <a:t>7</a:t>
            </a:r>
            <a:r>
              <a:rPr dirty="0" smtClean="0"/>
              <a:t> </a:t>
            </a:r>
            <a:r>
              <a:rPr dirty="0"/>
              <a:t>of the</a:t>
            </a:r>
            <a:r>
              <a:rPr dirty="0" smtClean="0"/>
              <a:t> </a:t>
            </a:r>
            <a:r>
              <a:rPr lang="en-US" dirty="0" smtClean="0"/>
              <a:t>1,119</a:t>
            </a:r>
            <a:r>
              <a:rPr dirty="0" smtClean="0"/>
              <a:t> </a:t>
            </a:r>
            <a:r>
              <a:rPr dirty="0"/>
              <a:t>donors,</a:t>
            </a:r>
            <a:r>
              <a:rPr dirty="0" smtClean="0"/>
              <a:t> </a:t>
            </a:r>
            <a:r>
              <a:rPr lang="en-US" dirty="0" smtClean="0"/>
              <a:t>588</a:t>
            </a:r>
            <a:r>
              <a:rPr dirty="0" smtClean="0"/>
              <a:t> </a:t>
            </a:r>
            <a:r>
              <a:rPr dirty="0"/>
              <a:t>had never before given a gift to that Nonprofit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508000" y="499301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have learned</a:t>
            </a:r>
          </a:p>
        </p:txBody>
      </p:sp>
      <p:sp>
        <p:nvSpPr>
          <p:cNvPr id="230" name="Shape 230"/>
          <p:cNvSpPr/>
          <p:nvPr/>
        </p:nvSpPr>
        <p:spPr>
          <a:xfrm>
            <a:off x="779856" y="1384058"/>
            <a:ext cx="1144508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How long have you lived/worked in Loudoun/Fauquier?</a:t>
            </a:r>
          </a:p>
        </p:txBody>
      </p:sp>
      <p:sp>
        <p:nvSpPr>
          <p:cNvPr id="231" name="Shape 231"/>
          <p:cNvSpPr/>
          <p:nvPr/>
        </p:nvSpPr>
        <p:spPr>
          <a:xfrm>
            <a:off x="1724659" y="6236498"/>
            <a:ext cx="955548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Did you tell other people about Give Choose?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8003" y="2277279"/>
          <a:ext cx="11716943" cy="3992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849"/>
                <a:gridCol w="1673849"/>
                <a:gridCol w="1673849"/>
                <a:gridCol w="1673849"/>
                <a:gridCol w="1673849"/>
                <a:gridCol w="1673849"/>
                <a:gridCol w="1673849"/>
              </a:tblGrid>
              <a:tr h="357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/>
                </a:tc>
              </a:tr>
              <a:tr h="69526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Less than one year</a:t>
                      </a:r>
                      <a:endParaRPr sz="2000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0%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0%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65050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1 - 2 Years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65050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3 - 5 Years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9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9729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6+ Years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71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76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0808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do not live or</a:t>
                      </a:r>
                      <a:r>
                        <a:rPr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 </a:t>
                      </a:r>
                      <a:endParaRPr lang="en-US" sz="2000" spc="79" dirty="0" smtClean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work </a:t>
                      </a: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here.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11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08000" y="7440139"/>
          <a:ext cx="11716943" cy="1422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849"/>
                <a:gridCol w="1673849"/>
                <a:gridCol w="1673849"/>
                <a:gridCol w="1673849"/>
                <a:gridCol w="1673849"/>
                <a:gridCol w="1673849"/>
                <a:gridCol w="1673849"/>
              </a:tblGrid>
              <a:tr h="357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/>
                </a:tc>
              </a:tr>
              <a:tr h="65050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NO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9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5%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97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YES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71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76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4</a:t>
                      </a:r>
                      <a:r>
                        <a:rPr sz="200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08000" y="743168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learned</a:t>
            </a:r>
          </a:p>
        </p:txBody>
      </p:sp>
      <p:sp>
        <p:nvSpPr>
          <p:cNvPr id="221" name="Shape 221"/>
          <p:cNvSpPr/>
          <p:nvPr/>
        </p:nvSpPr>
        <p:spPr>
          <a:xfrm>
            <a:off x="621414" y="1651534"/>
            <a:ext cx="1176197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Our Sponsors helped to create a Prize Pool.  How influential were those prizes as you decided to give? </a:t>
            </a:r>
          </a:p>
        </p:txBody>
      </p:sp>
      <p:sp>
        <p:nvSpPr>
          <p:cNvPr id="6" name="Heart 5"/>
          <p:cNvSpPr/>
          <p:nvPr/>
        </p:nvSpPr>
        <p:spPr>
          <a:xfrm>
            <a:off x="1207593" y="5377875"/>
            <a:ext cx="914400" cy="914400"/>
          </a:xfrm>
          <a:prstGeom prst="hear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18818" y="4244995"/>
          <a:ext cx="9540645" cy="455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677"/>
                <a:gridCol w="1312328"/>
                <a:gridCol w="1312328"/>
                <a:gridCol w="1312328"/>
                <a:gridCol w="1312328"/>
                <a:gridCol w="1312328"/>
                <a:gridCol w="1312328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2017</a:t>
                      </a:r>
                    </a:p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+mn-lt"/>
                        </a:rPr>
                        <a:t>2016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+mn-lt"/>
                        </a:rPr>
                        <a:t>2015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+mn-lt"/>
                        </a:rPr>
                        <a:t>2014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Very</a:t>
                      </a:r>
                      <a:r>
                        <a:rPr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 </a:t>
                      </a:r>
                      <a:r>
                        <a:rPr lang="en-US"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Influential</a:t>
                      </a:r>
                      <a:endParaRPr sz="2000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17%</a:t>
                      </a:r>
                    </a:p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14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21%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28%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Influential</a:t>
                      </a:r>
                      <a:endParaRPr sz="2000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17%</a:t>
                      </a:r>
                    </a:p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25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12%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Indifferent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12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15%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13%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Not</a:t>
                      </a:r>
                      <a:r>
                        <a:rPr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 </a:t>
                      </a:r>
                      <a:r>
                        <a:rPr lang="en-US" sz="2000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Important</a:t>
                      </a:r>
                      <a:endParaRPr sz="2000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23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28%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16%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did not know about Matching Gifts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28%</a:t>
                      </a:r>
                    </a:p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</a:t>
                      </a:r>
                      <a:r>
                        <a:rPr lang="en-US"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r>
                        <a:rPr sz="2000" b="0" i="0" dirty="0" smtClean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000" b="0" i="0" dirty="0">
                        <a:latin typeface="+mn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24%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i="0" dirty="0">
                          <a:latin typeface="+mn-lt"/>
                          <a:ea typeface="+mj-ea"/>
                          <a:cs typeface="+mj-cs"/>
                          <a:sym typeface="Avenir Book"/>
                        </a:rPr>
                        <a:t>16%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507999" y="1996112"/>
            <a:ext cx="1198880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Some </a:t>
            </a:r>
            <a:r>
              <a:rPr dirty="0" smtClean="0"/>
              <a:t>NPs </a:t>
            </a:r>
            <a:r>
              <a:rPr dirty="0"/>
              <a:t>had matching gifts set up in advance from donors to match your gift made.  How compelling were matches as you decided to give? </a:t>
            </a:r>
          </a:p>
        </p:txBody>
      </p:sp>
      <p:sp>
        <p:nvSpPr>
          <p:cNvPr id="226" name="Shape 226"/>
          <p:cNvSpPr>
            <a:spLocks noGrp="1"/>
          </p:cNvSpPr>
          <p:nvPr>
            <p:ph type="title" idx="4294967295"/>
          </p:nvPr>
        </p:nvSpPr>
        <p:spPr>
          <a:xfrm>
            <a:off x="508000" y="517208"/>
            <a:ext cx="11988800" cy="762001"/>
          </a:xfrm>
          <a:prstGeom prst="rect">
            <a:avLst/>
          </a:prstGeom>
        </p:spPr>
        <p:txBody>
          <a:bodyPr/>
          <a:lstStyle>
            <a:lvl1pPr defTabSz="233679">
              <a:defRPr sz="4800">
                <a:solidFill>
                  <a:srgbClr val="942192"/>
                </a:solidFill>
              </a:defRPr>
            </a:lvl1pPr>
          </a:lstStyle>
          <a:p>
            <a:r>
              <a:rPr dirty="0"/>
              <a:t>donors:  </a:t>
            </a:r>
            <a:r>
              <a:rPr/>
              <a:t>what </a:t>
            </a:r>
            <a:r>
              <a:rPr smtClean="0"/>
              <a:t>we</a:t>
            </a:r>
            <a:r>
              <a:rPr lang="en-US" smtClean="0"/>
              <a:t>’ve</a:t>
            </a:r>
            <a:r>
              <a:rPr smtClean="0"/>
              <a:t> </a:t>
            </a:r>
            <a:r>
              <a:rPr dirty="0" smtClean="0"/>
              <a:t>learned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680220" y="838762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92907" y="4504468"/>
            <a:ext cx="914400" cy="914400"/>
          </a:xfrm>
          <a:prstGeom prst="star5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7307" y="4189169"/>
          <a:ext cx="10021511" cy="4022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850"/>
                <a:gridCol w="1305025"/>
                <a:gridCol w="1435529"/>
                <a:gridCol w="1323603"/>
                <a:gridCol w="1670252"/>
                <a:gridCol w="1670252"/>
              </a:tblGrid>
              <a:tr h="536387">
                <a:tc>
                  <a:txBody>
                    <a:bodyPr/>
                    <a:lstStyle/>
                    <a:p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+mj-lt"/>
                        </a:rPr>
                        <a:t>2017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</a:t>
                      </a:r>
                      <a:r>
                        <a:rPr lang="en-US" sz="2400" b="0" cap="all" spc="79" dirty="0" smtClean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endParaRPr sz="2400" b="0" cap="all" spc="79" dirty="0">
                        <a:effectLst>
                          <a:outerShdw blurRad="254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cap="all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2015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363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Very Compelling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+mj-lt"/>
                        </a:rPr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25</a:t>
                      </a:r>
                      <a:r>
                        <a:rPr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400" b="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31%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363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Compelling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+mj-lt"/>
                        </a:rPr>
                        <a:t>28%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30</a:t>
                      </a:r>
                      <a:r>
                        <a:rPr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400" b="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29%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363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Indifferent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+mj-lt"/>
                        </a:rPr>
                        <a:t>17%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13</a:t>
                      </a:r>
                      <a:r>
                        <a:rPr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400" b="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9%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5363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spc="79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Not Compelling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+mj-lt"/>
                        </a:rPr>
                        <a:t>12%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</a:t>
                      </a:r>
                      <a:r>
                        <a:rPr lang="en-US"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7</a:t>
                      </a:r>
                      <a:r>
                        <a:rPr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400" b="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12%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34096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spc="79" dirty="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I did not know about Matching Gifts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+mj-lt"/>
                        </a:rPr>
                        <a:t>15%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</a:t>
                      </a:r>
                      <a:r>
                        <a:rPr lang="en-US"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6</a:t>
                      </a:r>
                      <a:r>
                        <a:rPr sz="2400" b="0" dirty="0" smtClean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%</a:t>
                      </a:r>
                      <a:endParaRPr sz="2400" b="0" dirty="0">
                        <a:latin typeface="+mj-lt"/>
                        <a:ea typeface="+mj-ea"/>
                        <a:cs typeface="+mj-cs"/>
                        <a:sym typeface="Avenir Book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0" dirty="0">
                          <a:latin typeface="+mj-lt"/>
                          <a:ea typeface="+mj-ea"/>
                          <a:cs typeface="+mj-cs"/>
                          <a:sym typeface="Avenir Book"/>
                        </a:rPr>
                        <a:t>19%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08000" y="743168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learned</a:t>
            </a:r>
          </a:p>
        </p:txBody>
      </p:sp>
      <p:sp>
        <p:nvSpPr>
          <p:cNvPr id="6" name="Heart 5"/>
          <p:cNvSpPr/>
          <p:nvPr/>
        </p:nvSpPr>
        <p:spPr>
          <a:xfrm>
            <a:off x="1004418" y="1755040"/>
            <a:ext cx="914400" cy="914400"/>
          </a:xfrm>
          <a:prstGeom prst="hear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771" y="1755040"/>
            <a:ext cx="54626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The Value of Challenge Gifts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34" y="3164347"/>
            <a:ext cx="1182432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55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% to 60% say they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were influenced by YOUR Challenge Gift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12" name="Picture 11" descr="Screen Shot 2017-03-15 at 11.51.2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0670">
            <a:off x="10449716" y="4653275"/>
            <a:ext cx="1409700" cy="1460500"/>
          </a:xfrm>
          <a:prstGeom prst="rect">
            <a:avLst/>
          </a:prstGeom>
        </p:spPr>
      </p:pic>
      <p:pic>
        <p:nvPicPr>
          <p:cNvPr id="13" name="Picture 12" descr="Screen Shot 2017-03-15 at 11.51.1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2774">
            <a:off x="10379866" y="6406654"/>
            <a:ext cx="1549400" cy="1562100"/>
          </a:xfrm>
          <a:prstGeom prst="rect">
            <a:avLst/>
          </a:prstGeom>
        </p:spPr>
      </p:pic>
      <p:pic>
        <p:nvPicPr>
          <p:cNvPr id="15" name="Picture 14" descr="Screen Shot 2017-03-15 at 11.53.4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4043404"/>
            <a:ext cx="9739373" cy="515966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3" y="657697"/>
            <a:ext cx="6848029" cy="2610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Today’s</a:t>
            </a:r>
            <a:r>
              <a:rPr dirty="0">
                <a:latin typeface="Avenir Book Oblique"/>
                <a:ea typeface="Avenir Book Oblique"/>
                <a:cs typeface="Avenir Book Oblique"/>
                <a:sym typeface="Avenir Book Oblique"/>
              </a:rPr>
              <a:t> </a:t>
            </a:r>
            <a:r>
              <a:rPr dirty="0" smtClean="0"/>
              <a:t>Agenda</a:t>
            </a:r>
            <a:endParaRPr lang="en-US" dirty="0" smtClean="0"/>
          </a:p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9:00 – 12:00</a:t>
            </a:r>
          </a:p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2029883"/>
            <a:ext cx="11988801" cy="64373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Welcome &amp; Introductions</a:t>
            </a:r>
            <a:r>
              <a:rPr dirty="0" smtClean="0"/>
              <a:t> </a:t>
            </a:r>
            <a:r>
              <a:rPr lang="en-US" dirty="0" smtClean="0"/>
              <a:t>—</a:t>
            </a:r>
            <a:r>
              <a:rPr dirty="0" smtClean="0"/>
              <a:t> </a:t>
            </a:r>
            <a:r>
              <a:rPr lang="en-US" dirty="0" smtClean="0"/>
              <a:t>Amy Owen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Overview of Give </a:t>
            </a:r>
            <a:r>
              <a:rPr dirty="0" smtClean="0"/>
              <a:t>Choose</a:t>
            </a:r>
            <a:r>
              <a:rPr lang="en-US" dirty="0" smtClean="0"/>
              <a:t> </a:t>
            </a:r>
            <a:r>
              <a:rPr dirty="0" smtClean="0"/>
              <a:t> </a:t>
            </a:r>
            <a:r>
              <a:rPr lang="en-US" dirty="0" smtClean="0"/>
              <a:t>—</a:t>
            </a:r>
            <a:r>
              <a:rPr dirty="0" smtClean="0"/>
              <a:t>   </a:t>
            </a:r>
            <a:r>
              <a:rPr lang="en-US" dirty="0" smtClean="0"/>
              <a:t>Amy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Get Your Plan Planned!—</a:t>
            </a:r>
            <a:r>
              <a:rPr dirty="0" smtClean="0"/>
              <a:t>  </a:t>
            </a:r>
            <a:r>
              <a:rPr lang="en-US" dirty="0" smtClean="0"/>
              <a:t>Cyndi Urbano</a:t>
            </a:r>
            <a:endParaRPr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Q</a:t>
            </a:r>
            <a:r>
              <a:rPr dirty="0"/>
              <a:t>&amp;A -  (All</a:t>
            </a:r>
            <a:r>
              <a:rPr dirty="0" smtClean="0"/>
              <a:t>)</a:t>
            </a:r>
            <a:endParaRPr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08000" y="743168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donors:  what we learned</a:t>
            </a:r>
          </a:p>
        </p:txBody>
      </p:sp>
      <p:sp>
        <p:nvSpPr>
          <p:cNvPr id="6" name="Heart 5"/>
          <p:cNvSpPr/>
          <p:nvPr/>
        </p:nvSpPr>
        <p:spPr>
          <a:xfrm>
            <a:off x="1004418" y="1755040"/>
            <a:ext cx="914400" cy="914400"/>
          </a:xfrm>
          <a:prstGeom prst="hear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771" y="1755040"/>
            <a:ext cx="54626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The Value of Challenge Gifts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759" y="3363405"/>
            <a:ext cx="1041678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Register it Amy Owen by email.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Lead with it in your NP Profile on Give Choose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Showcase it in your emails and notices to your donors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508000" y="503766"/>
            <a:ext cx="119888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33679">
              <a:lnSpc>
                <a:spcPct val="90000"/>
              </a:lnSpc>
              <a:defRPr sz="48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 smtClean="0"/>
              <a:t>the </a:t>
            </a:r>
            <a:r>
              <a:rPr dirty="0"/>
              <a:t>Prize Schedule schedule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6796" y="2941478"/>
            <a:ext cx="9895868" cy="5457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30 Prizes YAY</a:t>
            </a:r>
            <a:r>
              <a:rPr lang="en-US" dirty="0" smtClean="0"/>
              <a:t>!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Starting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with Early Gifts, Day-Of Prizes, to Grand Prizes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aseline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pic>
        <p:nvPicPr>
          <p:cNvPr id="7" name="Picture 6" descr="Screen Shot 2017-03-15 at 9.29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09" y="1726477"/>
            <a:ext cx="11937472" cy="64321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pic>
        <p:nvPicPr>
          <p:cNvPr id="4" name="Picture 3" descr="Screen Shot 2017-03-15 at 9.33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60" y="1711451"/>
            <a:ext cx="6381892" cy="5889015"/>
          </a:xfrm>
          <a:prstGeom prst="rect">
            <a:avLst/>
          </a:prstGeom>
        </p:spPr>
      </p:pic>
      <p:pic>
        <p:nvPicPr>
          <p:cNvPr id="5" name="Picture 4" descr="Screen Shot 2017-03-15 at 9.34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01" y="3625943"/>
            <a:ext cx="6708381" cy="310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6057" y="7211777"/>
            <a:ext cx="17206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10 Pages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7211777"/>
            <a:ext cx="1766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50 pages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762" y="7272171"/>
            <a:ext cx="79508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300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965" y="7272171"/>
            <a:ext cx="11271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1,000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pic>
        <p:nvPicPr>
          <p:cNvPr id="11" name="Picture 10" descr="Screen Shot 2017-03-15 at 9.29.1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9" y="1845544"/>
            <a:ext cx="12273242" cy="67868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5151"/>
            <a:ext cx="1252558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cap="all" dirty="0" smtClean="0">
                <a:solidFill>
                  <a:srgbClr val="942192"/>
                </a:solidFill>
                <a:sym typeface="Avenir Book"/>
              </a:rPr>
              <a:t>One last Big tip: </a:t>
            </a:r>
            <a:r>
              <a:rPr lang="en-US" cap="all" dirty="0" err="1" smtClean="0">
                <a:solidFill>
                  <a:srgbClr val="942192"/>
                </a:solidFill>
                <a:sym typeface="Avenir Book"/>
              </a:rPr>
              <a:t>actionsprout</a:t>
            </a:r>
            <a:endParaRPr lang="en-US" cap="all" dirty="0" smtClean="0">
              <a:solidFill>
                <a:srgbClr val="942192"/>
              </a:solidFill>
              <a:sym typeface="Avenir Book"/>
            </a:endParaRPr>
          </a:p>
        </p:txBody>
      </p:sp>
      <p:sp>
        <p:nvSpPr>
          <p:cNvPr id="6" name="Left Arrow 5"/>
          <p:cNvSpPr/>
          <p:nvPr/>
        </p:nvSpPr>
        <p:spPr>
          <a:xfrm rot="10800000">
            <a:off x="130969" y="6064072"/>
            <a:ext cx="978408" cy="484632"/>
          </a:xfrm>
          <a:prstGeom prst="lef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5" name="Picture 4" descr="Screen Shot 2017-03-15 at 9.30.1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62" y="1974207"/>
            <a:ext cx="11515419" cy="65589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 idx="4294967295"/>
          </p:nvPr>
        </p:nvSpPr>
        <p:spPr>
          <a:xfrm>
            <a:off x="508000" y="479829"/>
            <a:ext cx="11988800" cy="1083675"/>
          </a:xfrm>
          <a:prstGeom prst="rect">
            <a:avLst/>
          </a:prstGeom>
        </p:spPr>
        <p:txBody>
          <a:bodyPr/>
          <a:lstStyle>
            <a:lvl1pPr defTabSz="549148">
              <a:defRPr sz="5640">
                <a:solidFill>
                  <a:srgbClr val="942192"/>
                </a:solidFill>
              </a:defRPr>
            </a:lvl1pPr>
          </a:lstStyle>
          <a:p>
            <a:r>
              <a:t>What is it?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4294967295"/>
          </p:nvPr>
        </p:nvSpPr>
        <p:spPr>
          <a:xfrm>
            <a:off x="508000" y="1844673"/>
            <a:ext cx="11988800" cy="6776854"/>
          </a:xfrm>
          <a:prstGeom prst="rect">
            <a:avLst/>
          </a:prstGeom>
        </p:spPr>
        <p:txBody>
          <a:bodyPr/>
          <a:lstStyle/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One day - 24 hour online fundraising event organized by the Community Foundation for Loudoun and Northern Fauquier Counties.</a:t>
            </a:r>
          </a:p>
          <a:p>
            <a:pPr marL="0" indent="0" defTabSz="455675">
              <a:spcBef>
                <a:spcPts val="0"/>
              </a:spcBef>
              <a:buSzTx/>
              <a:buNone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dirty="0" smtClean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To </a:t>
            </a:r>
            <a:r>
              <a:rPr dirty="0" smtClean="0"/>
              <a:t>inspire </a:t>
            </a:r>
            <a:r>
              <a:rPr dirty="0"/>
              <a:t>our community to come together for 24 hours to give as much as possible to our local </a:t>
            </a:r>
            <a:r>
              <a:rPr dirty="0" smtClean="0"/>
              <a:t>NPOs</a:t>
            </a:r>
            <a:r>
              <a:rPr dirty="0"/>
              <a:t>.</a:t>
            </a:r>
          </a:p>
          <a:p>
            <a:pPr marL="0" indent="0" defTabSz="455675">
              <a:spcBef>
                <a:spcPts val="0"/>
              </a:spcBef>
              <a:buSzTx/>
              <a:buNone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 24 hours of giving begins at midnight on May</a:t>
            </a:r>
            <a:r>
              <a:rPr dirty="0" smtClean="0"/>
              <a:t> </a:t>
            </a:r>
            <a:r>
              <a:rPr lang="en-US" dirty="0" smtClean="0"/>
              <a:t>1</a:t>
            </a:r>
            <a:r>
              <a:rPr dirty="0" smtClean="0"/>
              <a:t> </a:t>
            </a:r>
            <a:r>
              <a:rPr dirty="0"/>
              <a:t>and ends</a:t>
            </a:r>
            <a:r>
              <a:rPr dirty="0" smtClean="0"/>
              <a:t> </a:t>
            </a:r>
            <a:r>
              <a:rPr lang="en-US" dirty="0" smtClean="0"/>
              <a:t>at 11:59 PM.</a:t>
            </a:r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Early giving begins April 17</a:t>
            </a:r>
            <a:r>
              <a:rPr lang="en-US" baseline="30000" dirty="0" smtClean="0"/>
              <a:t>th</a:t>
            </a:r>
            <a:r>
              <a:rPr lang="en-US" dirty="0" smtClean="0"/>
              <a:t> at 12:01 AM</a:t>
            </a:r>
            <a:endParaRPr dirty="0" smtClean="0"/>
          </a:p>
          <a:p>
            <a:pPr marL="0" indent="0" defTabSz="455675">
              <a:spcBef>
                <a:spcPts val="0"/>
              </a:spcBef>
              <a:buSzTx/>
              <a:buNone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Each nonprofit will have their own donation page to include</a:t>
            </a:r>
            <a:r>
              <a:rPr dirty="0" smtClean="0"/>
              <a:t> </a:t>
            </a:r>
            <a:r>
              <a:rPr lang="en-US" dirty="0" smtClean="0"/>
              <a:t>their logos, and information</a:t>
            </a:r>
            <a:endParaRPr dirty="0" smtClean="0"/>
          </a:p>
          <a:p>
            <a:pPr marL="0" lvl="1" indent="178307" defTabSz="455675">
              <a:spcBef>
                <a:spcPts val="0"/>
              </a:spcBef>
              <a:buSzTx/>
              <a:buNone/>
              <a:defRPr sz="2730"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  <a:p>
            <a:pPr marL="663410" lvl="1" indent="-336512" defTabSz="455675">
              <a:spcBef>
                <a:spcPts val="0"/>
              </a:spcBef>
              <a:buClr>
                <a:srgbClr val="BEBEBE"/>
              </a:buClr>
              <a:buSzPct val="125000"/>
              <a:buChar char="•"/>
              <a:defRPr sz="273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Throughout the </a:t>
            </a:r>
            <a:r>
              <a:rPr dirty="0" smtClean="0"/>
              <a:t>day</a:t>
            </a:r>
            <a:r>
              <a:rPr lang="en-US" dirty="0" smtClean="0"/>
              <a:t>,</a:t>
            </a:r>
            <a:r>
              <a:rPr dirty="0" smtClean="0"/>
              <a:t> individual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can</a:t>
            </a:r>
            <a:r>
              <a:rPr dirty="0" smtClean="0"/>
              <a:t> </a:t>
            </a:r>
            <a:r>
              <a:rPr lang="en-US" dirty="0" smtClean="0"/>
              <a:t>click through to your landing page </a:t>
            </a:r>
            <a:r>
              <a:rPr dirty="0" smtClean="0"/>
              <a:t>and </a:t>
            </a:r>
            <a:r>
              <a:rPr dirty="0"/>
              <a:t>make a charitable gift on </a:t>
            </a:r>
            <a:r>
              <a:rPr u="sng" dirty="0">
                <a:hlinkClick r:id="rId2"/>
              </a:rPr>
              <a:t>GiveChoose.org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Why participate?</a:t>
            </a:r>
          </a:p>
        </p:txBody>
      </p:sp>
      <p:grpSp>
        <p:nvGrpSpPr>
          <p:cNvPr id="147" name="Group 147"/>
          <p:cNvGrpSpPr/>
          <p:nvPr/>
        </p:nvGrpSpPr>
        <p:grpSpPr>
          <a:xfrm>
            <a:off x="514933" y="3495828"/>
            <a:ext cx="11258059" cy="1259559"/>
            <a:chOff x="0" y="0"/>
            <a:chExt cx="11258057" cy="1259558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694715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57134"/>
                  </a:solidFill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rPr dirty="0"/>
                <a:t>Capitalize On A Moment In Time: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6925629" y="0"/>
              <a:ext cx="4332429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one day - 24 hours - 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49356" y="535658"/>
              <a:ext cx="7297907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rPr dirty="0"/>
                <a:t>brings energy and momentum.</a:t>
              </a: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505845" y="1879185"/>
            <a:ext cx="10438745" cy="1326462"/>
            <a:chOff x="25137" y="-67312"/>
            <a:chExt cx="10438743" cy="1326460"/>
          </a:xfrm>
        </p:grpSpPr>
        <p:sp>
          <p:nvSpPr>
            <p:cNvPr id="148" name="Shape 148"/>
            <p:cNvSpPr/>
            <p:nvPr/>
          </p:nvSpPr>
          <p:spPr>
            <a:xfrm>
              <a:off x="126444" y="0"/>
              <a:ext cx="1921510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57134"/>
                  </a:solidFill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rPr dirty="0" smtClean="0"/>
                <a:t>Visibility</a:t>
              </a:r>
              <a:r>
                <a:rPr dirty="0"/>
                <a:t>: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047954" y="-67312"/>
              <a:ext cx="8415926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for your organization and for the local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5137" y="535247"/>
              <a:ext cx="4944903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nonprofits in our area.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574158" y="5045569"/>
            <a:ext cx="12106496" cy="1139394"/>
            <a:chOff x="0" y="0"/>
            <a:chExt cx="12106494" cy="1139392"/>
          </a:xfrm>
        </p:grpSpPr>
        <p:sp>
          <p:nvSpPr>
            <p:cNvPr id="152" name="Shape 152"/>
            <p:cNvSpPr/>
            <p:nvPr/>
          </p:nvSpPr>
          <p:spPr>
            <a:xfrm>
              <a:off x="-1" y="0"/>
              <a:ext cx="5948173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57134"/>
                  </a:solidFill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Be A Part Of Something Big: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5913721" y="0"/>
              <a:ext cx="619277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an important local community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32994" y="415492"/>
              <a:ext cx="242636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movement.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533768" y="6551348"/>
            <a:ext cx="11854039" cy="723902"/>
            <a:chOff x="0" y="0"/>
            <a:chExt cx="11854037" cy="723901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5735117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57134"/>
                  </a:solidFill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t>Create Stronger Alignment: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5988562" y="67312"/>
              <a:ext cx="5865475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  <a:sym typeface="Avenir Book"/>
                </a:defRPr>
              </a:lvl1pPr>
            </a:lstStyle>
            <a:p>
              <a:r>
                <a:rPr lang="en-US" dirty="0" smtClean="0"/>
                <a:t>Board, Donors, Community.</a:t>
              </a:r>
              <a:endParaRPr dirty="0"/>
            </a:p>
          </p:txBody>
        </p:sp>
      </p:grpSp>
      <p:sp>
        <p:nvSpPr>
          <p:cNvPr id="159" name="Shape 159"/>
          <p:cNvSpPr/>
          <p:nvPr/>
        </p:nvSpPr>
        <p:spPr>
          <a:xfrm>
            <a:off x="3450555" y="7820548"/>
            <a:ext cx="610369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>
                <a:solidFill>
                  <a:srgbClr val="F57134"/>
                </a:solidFill>
              </a:rPr>
              <a:t>Prizes, Prizes, Prizes:</a:t>
            </a:r>
            <a:r>
              <a:rPr dirty="0"/>
              <a:t> </a:t>
            </a:r>
            <a:r>
              <a:rPr dirty="0" smtClean="0"/>
              <a:t> </a:t>
            </a:r>
            <a:r>
              <a:rPr lang="en-US" dirty="0" smtClean="0"/>
              <a:t>oh boy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Why participate?</a:t>
            </a:r>
          </a:p>
        </p:txBody>
      </p:sp>
      <p:sp>
        <p:nvSpPr>
          <p:cNvPr id="162" name="Shape 162"/>
          <p:cNvSpPr/>
          <p:nvPr/>
        </p:nvSpPr>
        <p:spPr>
          <a:xfrm>
            <a:off x="607830" y="1877840"/>
            <a:ext cx="1213151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>
                <a:solidFill>
                  <a:srgbClr val="F57134"/>
                </a:solidFill>
              </a:rPr>
              <a:t>Individual Giving </a:t>
            </a:r>
            <a:r>
              <a:rPr dirty="0"/>
              <a:t>is the #1 source of revenue for nonprofits.  Nationwide,</a:t>
            </a:r>
            <a:r>
              <a:rPr dirty="0" smtClean="0"/>
              <a:t> </a:t>
            </a:r>
            <a:r>
              <a:rPr lang="en-US" dirty="0" smtClean="0"/>
              <a:t>80</a:t>
            </a:r>
            <a:r>
              <a:rPr dirty="0" smtClean="0"/>
              <a:t>% </a:t>
            </a:r>
            <a:r>
              <a:rPr dirty="0"/>
              <a:t>of charitable giving comes from </a:t>
            </a:r>
            <a:r>
              <a:rPr dirty="0" smtClean="0"/>
              <a:t>individuals</a:t>
            </a:r>
            <a:r>
              <a:rPr lang="en-US" dirty="0" smtClean="0"/>
              <a:t> (that includes 8% in bequests)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163" name="Shape 163"/>
          <p:cNvSpPr/>
          <p:nvPr/>
        </p:nvSpPr>
        <p:spPr>
          <a:xfrm>
            <a:off x="667070" y="3943323"/>
            <a:ext cx="1181651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>
                <a:solidFill>
                  <a:srgbClr val="F57134"/>
                </a:solidFill>
              </a:rPr>
              <a:t>Raise Unrestricted Dollars: </a:t>
            </a:r>
            <a:r>
              <a:t> unrestricted dollars are hard to come by.</a:t>
            </a:r>
          </a:p>
        </p:txBody>
      </p:sp>
      <p:sp>
        <p:nvSpPr>
          <p:cNvPr id="164" name="Shape 164"/>
          <p:cNvSpPr/>
          <p:nvPr/>
        </p:nvSpPr>
        <p:spPr>
          <a:xfrm>
            <a:off x="667071" y="5488463"/>
            <a:ext cx="12013029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>
                <a:solidFill>
                  <a:srgbClr val="F57134"/>
                </a:solidFill>
              </a:rPr>
              <a:t>New Giving Behavior:</a:t>
            </a:r>
            <a:r>
              <a:t>  Giving Days help introduce and reinforce new giving behaviors that can help lead to greater year round giving.</a:t>
            </a:r>
          </a:p>
        </p:txBody>
      </p:sp>
      <p:sp>
        <p:nvSpPr>
          <p:cNvPr id="165" name="Shape 165"/>
          <p:cNvSpPr/>
          <p:nvPr/>
        </p:nvSpPr>
        <p:spPr>
          <a:xfrm>
            <a:off x="684004" y="7845418"/>
            <a:ext cx="1197916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dirty="0">
                <a:solidFill>
                  <a:srgbClr val="F57134"/>
                </a:solidFill>
              </a:rPr>
              <a:t>Reach New Donors:</a:t>
            </a:r>
            <a:r>
              <a:rPr dirty="0"/>
              <a:t>  33% of donations in both 2014 and 2015 came from new </a:t>
            </a:r>
            <a:r>
              <a:rPr dirty="0" smtClean="0"/>
              <a:t>donors</a:t>
            </a:r>
            <a:r>
              <a:rPr lang="en-US" dirty="0" smtClean="0"/>
              <a:t>; 55% in 2016; 52% in 2017</a:t>
            </a:r>
            <a:r>
              <a:rPr dirty="0" smtClean="0"/>
              <a:t>.  </a:t>
            </a:r>
            <a:endParaRPr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493268" y="681566"/>
            <a:ext cx="988085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dirty="0"/>
              <a:t>History of Give Choose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67466" y="1986844"/>
          <a:ext cx="9320225" cy="5585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4045"/>
                <a:gridCol w="1864045"/>
                <a:gridCol w="1864045"/>
                <a:gridCol w="1864045"/>
                <a:gridCol w="1864045"/>
              </a:tblGrid>
              <a:tr h="85112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2017</a:t>
                      </a:r>
                      <a:endParaRPr lang="en-US" sz="2800" dirty="0"/>
                    </a:p>
                  </a:txBody>
                  <a:tcPr/>
                </a:tc>
              </a:tr>
              <a:tr h="85112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Donations</a:t>
                      </a:r>
                      <a:r>
                        <a:rPr lang="en-US" sz="2800" baseline="0" dirty="0" smtClean="0"/>
                        <a:t> 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$65,000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$136,000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$180,000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$222,543</a:t>
                      </a:r>
                      <a:endParaRPr lang="en-US" sz="2800" dirty="0"/>
                    </a:p>
                  </a:txBody>
                  <a:tcPr/>
                </a:tc>
              </a:tr>
              <a:tr h="1469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NPs</a:t>
                      </a:r>
                      <a:r>
                        <a:rPr lang="en-US" sz="2800" baseline="0" dirty="0" smtClean="0"/>
                        <a:t> with Challenge Gifts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</a:t>
                      </a:r>
                    </a:p>
                    <a:p>
                      <a:r>
                        <a:rPr lang="en-US" sz="2800" dirty="0" smtClean="0"/>
                        <a:t>($12,000)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</a:t>
                      </a:r>
                    </a:p>
                    <a:p>
                      <a:r>
                        <a:rPr lang="en-US" sz="2800" dirty="0" smtClean="0"/>
                        <a:t>($32,000)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</a:t>
                      </a:r>
                    </a:p>
                    <a:p>
                      <a:r>
                        <a:rPr lang="en-US" sz="2800" dirty="0" smtClean="0"/>
                        <a:t>($55,350)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</a:t>
                      </a:r>
                    </a:p>
                    <a:p>
                      <a:r>
                        <a:rPr lang="en-US" sz="2800" dirty="0" smtClean="0"/>
                        <a:t>($62,900)</a:t>
                      </a:r>
                      <a:endParaRPr lang="en-US" sz="2800" dirty="0"/>
                    </a:p>
                  </a:txBody>
                  <a:tcPr/>
                </a:tc>
              </a:tr>
              <a:tr h="14690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Donors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936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1,119</a:t>
                      </a:r>
                      <a:endParaRPr lang="en-US" sz="2800" dirty="0"/>
                    </a:p>
                  </a:txBody>
                  <a:tcPr/>
                </a:tc>
              </a:tr>
              <a:tr h="85112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NPs active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508000" y="1901346"/>
            <a:ext cx="11988800" cy="6588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26897" indent="-326897" algn="l" defTabSz="455675">
              <a:spcBef>
                <a:spcPts val="3200"/>
              </a:spcBef>
              <a:buSzPct val="30000"/>
              <a:buFont typeface="Arial"/>
              <a:buChar char="•"/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dirty="0" smtClean="0"/>
              <a:t>Banner </a:t>
            </a:r>
            <a:r>
              <a:rPr dirty="0"/>
              <a:t>on</a:t>
            </a:r>
            <a:r>
              <a:rPr dirty="0" smtClean="0"/>
              <a:t> </a:t>
            </a:r>
            <a:r>
              <a:rPr lang="en-US" dirty="0" smtClean="0"/>
              <a:t>Toll Toad</a:t>
            </a:r>
            <a:r>
              <a:rPr dirty="0" smtClean="0"/>
              <a:t> </a:t>
            </a:r>
            <a:r>
              <a:rPr dirty="0"/>
              <a:t>leading up to May</a:t>
            </a:r>
            <a:r>
              <a:rPr dirty="0" smtClean="0"/>
              <a:t> </a:t>
            </a:r>
            <a:r>
              <a:rPr lang="en-US" dirty="0" smtClean="0"/>
              <a:t>1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Font typeface="Arial"/>
              <a:buChar char="•"/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Loudoun Now sponsorship for online and print ads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Font typeface="Arial"/>
              <a:buChar char="•"/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Middleburg Eccentric ad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Font typeface="Arial"/>
              <a:buChar char="•"/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Wee cards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Font typeface="Arial"/>
              <a:buChar char="•"/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Posters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Font typeface="Arial"/>
              <a:buChar char="•"/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Community Foundation </a:t>
            </a:r>
            <a:r>
              <a:rPr lang="en-US" dirty="0" err="1" smtClean="0"/>
              <a:t>Facebook</a:t>
            </a:r>
            <a:r>
              <a:rPr lang="en-US" dirty="0" smtClean="0"/>
              <a:t> Ads to reach new donors</a:t>
            </a:r>
          </a:p>
          <a:p>
            <a:pPr marL="326897" indent="-326897" algn="l" defTabSz="455675">
              <a:spcBef>
                <a:spcPts val="3200"/>
              </a:spcBef>
              <a:buSzPct val="30000"/>
              <a:buFont typeface="Arial"/>
              <a:buChar char="•"/>
              <a:defRPr sz="312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YOU!</a:t>
            </a:r>
            <a:endParaRPr dirty="0"/>
          </a:p>
        </p:txBody>
      </p:sp>
      <p:sp>
        <p:nvSpPr>
          <p:cNvPr id="201" name="Shape 201"/>
          <p:cNvSpPr/>
          <p:nvPr/>
        </p:nvSpPr>
        <p:spPr>
          <a:xfrm>
            <a:off x="508000" y="487109"/>
            <a:ext cx="11988800" cy="118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pPr>
              <a:defRPr sz="12100"/>
            </a:pPr>
            <a:r>
              <a:rPr lang="en-US" sz="6000" dirty="0" smtClean="0"/>
              <a:t>Give CHOOSE </a:t>
            </a:r>
            <a:r>
              <a:rPr lang="en-US" sz="6000" dirty="0" err="1" smtClean="0"/>
              <a:t>OUtreach</a:t>
            </a:r>
            <a:endParaRPr sz="6000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456724" y="514905"/>
            <a:ext cx="11988801" cy="1072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68731">
              <a:lnSpc>
                <a:spcPct val="90000"/>
              </a:lnSpc>
              <a:defRPr sz="552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how much does it cost?</a:t>
            </a:r>
          </a:p>
        </p:txBody>
      </p:sp>
      <p:sp>
        <p:nvSpPr>
          <p:cNvPr id="204" name="Shape 204"/>
          <p:cNvSpPr/>
          <p:nvPr/>
        </p:nvSpPr>
        <p:spPr>
          <a:xfrm>
            <a:off x="649259" y="2367610"/>
            <a:ext cx="11706282" cy="5630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60831">
              <a:spcBef>
                <a:spcPts val="4000"/>
              </a:spcBef>
              <a:defRPr sz="3264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Nothing – up front</a:t>
            </a:r>
          </a:p>
          <a:p>
            <a:pPr algn="l" defTabSz="560831">
              <a:spcBef>
                <a:spcPts val="4000"/>
              </a:spcBef>
              <a:defRPr sz="3264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All donations are fully tax-</a:t>
            </a:r>
            <a:r>
              <a:rPr dirty="0" smtClean="0"/>
              <a:t>deductible.  </a:t>
            </a:r>
            <a:r>
              <a:rPr dirty="0"/>
              <a:t>Of each gift,</a:t>
            </a:r>
            <a:r>
              <a:rPr dirty="0" smtClean="0"/>
              <a:t> </a:t>
            </a:r>
            <a:r>
              <a:rPr lang="en-US" dirty="0" smtClean="0"/>
              <a:t>4.99% covers credit card fees and helps to offset Give Choose expenses</a:t>
            </a:r>
            <a:endParaRPr dirty="0" smtClean="0"/>
          </a:p>
          <a:p>
            <a:pPr algn="l" defTabSz="560831">
              <a:spcBef>
                <a:spcPts val="4000"/>
              </a:spcBef>
              <a:defRPr sz="3264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It will take the Community Foundation up to 60 days to disperse funds (to allow for credits and reconciliation)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508000" y="487109"/>
            <a:ext cx="11988800" cy="118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t>Eligibility &amp; Requirements</a:t>
            </a:r>
          </a:p>
        </p:txBody>
      </p:sp>
      <p:sp>
        <p:nvSpPr>
          <p:cNvPr id="207" name="Shape 207"/>
          <p:cNvSpPr/>
          <p:nvPr/>
        </p:nvSpPr>
        <p:spPr>
          <a:xfrm>
            <a:off x="508000" y="1993626"/>
            <a:ext cx="11988800" cy="639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501(c)(3) public charity in good standing with the IRS (Fiscal sponsorship</a:t>
            </a:r>
            <a:r>
              <a:rPr dirty="0" smtClean="0"/>
              <a:t> </a:t>
            </a:r>
            <a:r>
              <a:rPr lang="en-US" dirty="0" smtClean="0"/>
              <a:t>and funds within the Community Foundation </a:t>
            </a:r>
            <a:r>
              <a:rPr dirty="0" smtClean="0"/>
              <a:t>accepted</a:t>
            </a:r>
            <a:r>
              <a:rPr dirty="0"/>
              <a:t>)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dirty="0"/>
              <a:t>Must be headquartered, have a branch or provide direct services to </a:t>
            </a:r>
            <a:r>
              <a:rPr dirty="0" smtClean="0"/>
              <a:t>either </a:t>
            </a:r>
            <a:r>
              <a:rPr dirty="0"/>
              <a:t>Loudoun or Fauquier Counties.</a:t>
            </a:r>
            <a:endParaRPr dirty="0" smtClean="0"/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Apply with a preliminary </a:t>
            </a:r>
            <a:r>
              <a:rPr dirty="0" smtClean="0"/>
              <a:t>profile </a:t>
            </a:r>
            <a:r>
              <a:rPr dirty="0"/>
              <a:t>on </a:t>
            </a:r>
            <a:r>
              <a:rPr u="sng" dirty="0">
                <a:hlinkClick r:id="rId3"/>
              </a:rPr>
              <a:t>GiveChoose.org</a:t>
            </a:r>
            <a:r>
              <a:rPr dirty="0"/>
              <a:t> by</a:t>
            </a:r>
            <a:r>
              <a:rPr dirty="0" smtClean="0"/>
              <a:t> </a:t>
            </a:r>
            <a:r>
              <a:rPr lang="en-US" dirty="0" smtClean="0"/>
              <a:t>April ???. Be sure to include Statement of Agreement</a:t>
            </a:r>
            <a:endParaRPr dirty="0" smtClean="0"/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400"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Complete your profile by April ???</a:t>
            </a:r>
            <a:endParaRPr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Avenir Book"/>
        <a:ea typeface="Avenir Book"/>
        <a:cs typeface="Avenir Book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Avenir Book"/>
        <a:ea typeface="Avenir Book"/>
        <a:cs typeface="Avenir Book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1256</Words>
  <Application>Microsoft Macintosh PowerPoint</Application>
  <PresentationFormat>Custom</PresentationFormat>
  <Paragraphs>310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New_Template3</vt:lpstr>
      <vt:lpstr>Slide 1</vt:lpstr>
      <vt:lpstr>Slide 2</vt:lpstr>
      <vt:lpstr>What is it?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donors:  what we’ve learned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Owen</cp:lastModifiedBy>
  <cp:revision>9</cp:revision>
  <cp:lastPrinted>2018-02-01T21:56:22Z</cp:lastPrinted>
  <dcterms:created xsi:type="dcterms:W3CDTF">2018-02-06T01:55:34Z</dcterms:created>
  <dcterms:modified xsi:type="dcterms:W3CDTF">2018-02-06T02:41:01Z</dcterms:modified>
</cp:coreProperties>
</file>