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300" r:id="rId2"/>
    <p:sldId id="257" r:id="rId3"/>
    <p:sldId id="302" r:id="rId4"/>
    <p:sldId id="331" r:id="rId5"/>
    <p:sldId id="327" r:id="rId6"/>
    <p:sldId id="294" r:id="rId7"/>
    <p:sldId id="325" r:id="rId8"/>
    <p:sldId id="258" r:id="rId9"/>
    <p:sldId id="334" r:id="rId10"/>
    <p:sldId id="301" r:id="rId11"/>
    <p:sldId id="319" r:id="rId12"/>
    <p:sldId id="320" r:id="rId13"/>
    <p:sldId id="321" r:id="rId14"/>
    <p:sldId id="338" r:id="rId15"/>
    <p:sldId id="339" r:id="rId16"/>
    <p:sldId id="340" r:id="rId17"/>
    <p:sldId id="304" r:id="rId18"/>
    <p:sldId id="328" r:id="rId19"/>
    <p:sldId id="329" r:id="rId20"/>
    <p:sldId id="336" r:id="rId21"/>
    <p:sldId id="337" r:id="rId22"/>
    <p:sldId id="330" r:id="rId23"/>
    <p:sldId id="322" r:id="rId24"/>
    <p:sldId id="298" r:id="rId25"/>
    <p:sldId id="299" r:id="rId26"/>
    <p:sldId id="312" r:id="rId27"/>
    <p:sldId id="324" r:id="rId28"/>
    <p:sldId id="323" r:id="rId29"/>
    <p:sldId id="313" r:id="rId30"/>
    <p:sldId id="295" r:id="rId31"/>
    <p:sldId id="306" r:id="rId32"/>
    <p:sldId id="311" r:id="rId33"/>
    <p:sldId id="259" r:id="rId34"/>
    <p:sldId id="332" r:id="rId35"/>
    <p:sldId id="307" r:id="rId36"/>
    <p:sldId id="333" r:id="rId37"/>
    <p:sldId id="303" r:id="rId38"/>
    <p:sldId id="305" r:id="rId39"/>
    <p:sldId id="310" r:id="rId40"/>
    <p:sldId id="297" r:id="rId41"/>
    <p:sldId id="308" r:id="rId42"/>
    <p:sldId id="309" r:id="rId43"/>
    <p:sldId id="315" r:id="rId44"/>
    <p:sldId id="317" r:id="rId45"/>
    <p:sldId id="316" r:id="rId46"/>
    <p:sldId id="318" r:id="rId47"/>
    <p:sldId id="335" r:id="rId4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928" y="4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80722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8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3000" i="1">
                <a:solidFill>
                  <a:srgbClr val="9D9D9D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“Type a quote here.” 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all" spc="0" baseline="0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Avenir Book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14"/>
        </a:buBlip>
        <a:tabLst/>
        <a:defRPr sz="3400" b="0" i="0" u="none" strike="noStrike" cap="none" spc="0" baseline="0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500336" y="3323928"/>
            <a:ext cx="600415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sz="6000" b="1" dirty="0" smtClean="0"/>
              <a:t>Basics of</a:t>
            </a:r>
            <a:br>
              <a:rPr lang="en-US" sz="6000" b="1" dirty="0" smtClean="0"/>
            </a:br>
            <a:r>
              <a:rPr lang="en-US" sz="6000" b="1" dirty="0" smtClean="0"/>
              <a:t>Social Media 101</a:t>
            </a:r>
            <a:endParaRPr sz="6000" b="1" dirty="0"/>
          </a:p>
        </p:txBody>
      </p:sp>
      <p:pic>
        <p:nvPicPr>
          <p:cNvPr id="7" name="Picture 6" descr="GIveChoose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6" y="7755428"/>
            <a:ext cx="3542586" cy="1339165"/>
          </a:xfrm>
          <a:prstGeom prst="rect">
            <a:avLst/>
          </a:prstGeom>
        </p:spPr>
      </p:pic>
      <p:pic>
        <p:nvPicPr>
          <p:cNvPr id="8" name="Picture 7" descr="12939_CFL_LogoB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223" y="8000498"/>
            <a:ext cx="3082402" cy="9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29273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FACEBOOK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58130" y="2376486"/>
            <a:ext cx="9083719" cy="6135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sz="11500" b="1" dirty="0" smtClean="0"/>
              <a:t>2 BILLON</a:t>
            </a:r>
          </a:p>
          <a:p>
            <a:pPr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Monthly Users</a:t>
            </a:r>
            <a:endParaRPr lang="en-US" dirty="0">
              <a:sym typeface="Avenir Book"/>
            </a:endParaRPr>
          </a:p>
          <a:p>
            <a:pPr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sz="5400" b="1" dirty="0" smtClean="0"/>
          </a:p>
          <a:p>
            <a:pPr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sz="11500" b="1" dirty="0" smtClean="0"/>
              <a:t>1 BILLION+</a:t>
            </a:r>
          </a:p>
          <a:p>
            <a:pPr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Active Users a Day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</p:txBody>
      </p:sp>
      <p:pic>
        <p:nvPicPr>
          <p:cNvPr id="5" name="Picture 4" descr="FB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762" y="652049"/>
            <a:ext cx="2059818" cy="1938328"/>
          </a:xfrm>
          <a:prstGeom prst="rect">
            <a:avLst/>
          </a:prstGeom>
        </p:spPr>
      </p:pic>
      <p:pic>
        <p:nvPicPr>
          <p:cNvPr id="6" name="Picture 5" descr="FB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6" y="652048"/>
            <a:ext cx="2490814" cy="23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45607"/>
      </p:ext>
    </p:extLst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FACEBOOK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2032641"/>
            <a:ext cx="9083719" cy="6689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79% of American adults use Facebook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83% of women use Facebook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75% of men use Facebook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70% of Facebook users use it daily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sz="2800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sz="2800" dirty="0" smtClean="0"/>
              <a:t>88% of 18-29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sz="2800" dirty="0" smtClean="0"/>
              <a:t>84% of 30-49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sz="2800" dirty="0" smtClean="0"/>
              <a:t>72% of 50-64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sz="2800" dirty="0" smtClean="0"/>
              <a:t>62% of 65+</a:t>
            </a: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  <p:pic>
        <p:nvPicPr>
          <p:cNvPr id="5" name="Picture 4" descr="FB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762" y="652049"/>
            <a:ext cx="2059818" cy="1938328"/>
          </a:xfrm>
          <a:prstGeom prst="rect">
            <a:avLst/>
          </a:prstGeom>
        </p:spPr>
      </p:pic>
      <p:pic>
        <p:nvPicPr>
          <p:cNvPr id="6" name="Picture 5" descr="FB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6" y="652048"/>
            <a:ext cx="2490814" cy="23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99061"/>
      </p:ext>
    </p:extLst>
  </p:cSld>
  <p:clrMapOvr>
    <a:masterClrMapping/>
  </p:clrMapOvr>
  <p:transition xmlns:p14="http://schemas.microsoft.com/office/powerpoint/2010/main"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FACEBOOK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3663857"/>
            <a:ext cx="9083719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It’s free </a:t>
            </a:r>
            <a:r>
              <a:rPr lang="en-US" i="1" dirty="0" smtClean="0"/>
              <a:t>BUT…free pages only reach </a:t>
            </a:r>
            <a:br>
              <a:rPr lang="en-US" i="1" dirty="0" smtClean="0"/>
            </a:br>
            <a:r>
              <a:rPr lang="en-US" sz="7200" b="1" i="1" dirty="0" smtClean="0"/>
              <a:t>16% of the audience</a:t>
            </a:r>
            <a:endParaRPr lang="en-US" b="1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  <p:pic>
        <p:nvPicPr>
          <p:cNvPr id="5" name="Picture 4" descr="FB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762" y="652049"/>
            <a:ext cx="2059818" cy="1938328"/>
          </a:xfrm>
          <a:prstGeom prst="rect">
            <a:avLst/>
          </a:prstGeom>
        </p:spPr>
      </p:pic>
      <p:pic>
        <p:nvPicPr>
          <p:cNvPr id="6" name="Picture 5" descr="FB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6" y="652048"/>
            <a:ext cx="2490814" cy="23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876"/>
      </p:ext>
    </p:extLst>
  </p:cSld>
  <p:clrMapOvr>
    <a:masterClrMapping/>
  </p:clrMapOvr>
  <p:transition xmlns:p14="http://schemas.microsoft.com/office/powerpoint/2010/main"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709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FACEBOOK:</a:t>
            </a:r>
            <a:br>
              <a:rPr lang="en-US" dirty="0" smtClean="0"/>
            </a:br>
            <a:r>
              <a:rPr lang="en-US" dirty="0" smtClean="0"/>
              <a:t>BEST PRATICES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2278861"/>
            <a:ext cx="10921853" cy="6196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5-10X/week (post on the weekends!)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Pictures and videos (more than 100M hours of videos are viewed on Facebook daily)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Facebook Live and Groups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Curate as well as create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Expected response time is 2 hours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Expect to spend 10-15 </a:t>
            </a:r>
            <a:r>
              <a:rPr lang="en-US" dirty="0" err="1" smtClean="0"/>
              <a:t>hrs</a:t>
            </a:r>
            <a:r>
              <a:rPr lang="en-US" dirty="0" smtClean="0"/>
              <a:t>/week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Best Time to Post: Wednesday through Sunday with Thursday being the best. Anytime between 9 am and 3 pm with 1 pm being ideal.</a:t>
            </a:r>
          </a:p>
        </p:txBody>
      </p:sp>
      <p:pic>
        <p:nvPicPr>
          <p:cNvPr id="5" name="Picture 4" descr="FB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762" y="652049"/>
            <a:ext cx="2059818" cy="1938328"/>
          </a:xfrm>
          <a:prstGeom prst="rect">
            <a:avLst/>
          </a:prstGeom>
        </p:spPr>
      </p:pic>
      <p:pic>
        <p:nvPicPr>
          <p:cNvPr id="6" name="Picture 5" descr="FB 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6" y="652048"/>
            <a:ext cx="2490814" cy="23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55369"/>
      </p:ext>
    </p:extLst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709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FACEBOOK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BOOSTING</a:t>
            </a:r>
            <a:endParaRPr dirty="0"/>
          </a:p>
        </p:txBody>
      </p:sp>
      <p:pic>
        <p:nvPicPr>
          <p:cNvPr id="3" name="Picture 2" descr="1-Posts 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017374"/>
            <a:ext cx="10186599" cy="63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79391"/>
      </p:ext>
    </p:extLst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709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FACEBOOK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BOOSTING</a:t>
            </a:r>
            <a:endParaRPr dirty="0"/>
          </a:p>
        </p:txBody>
      </p:sp>
      <p:pic>
        <p:nvPicPr>
          <p:cNvPr id="2" name="Picture 1" descr="2-Boost Dial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895910"/>
            <a:ext cx="10386454" cy="6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56981"/>
      </p:ext>
    </p:extLst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709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FACEBOOK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BOOSTING</a:t>
            </a:r>
            <a:endParaRPr dirty="0"/>
          </a:p>
        </p:txBody>
      </p:sp>
      <p:pic>
        <p:nvPicPr>
          <p:cNvPr id="3" name="Picture 2" descr="3-Budg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908500"/>
            <a:ext cx="10415864" cy="69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05709"/>
      </p:ext>
    </p:extLst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60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 lnSpcReduction="10000"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FACEBOOK:</a:t>
            </a:r>
            <a:br>
              <a:rPr lang="en-US" dirty="0" smtClean="0"/>
            </a:br>
            <a:r>
              <a:rPr lang="en-US" dirty="0" smtClean="0"/>
              <a:t>BEST USES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2159926"/>
            <a:ext cx="9843416" cy="564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News</a:t>
            </a:r>
          </a:p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>
              <a:sym typeface="Avenir Book"/>
            </a:endParaRPr>
          </a:p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Tease blog posts</a:t>
            </a:r>
          </a:p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>
              <a:sym typeface="Avenir Book"/>
            </a:endParaRPr>
          </a:p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Stories</a:t>
            </a:r>
          </a:p>
          <a:p>
            <a:pPr lvl="2" indent="0"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>
                <a:sym typeface="Avenir Book"/>
              </a:rPr>
              <a:t>	</a:t>
            </a:r>
            <a:r>
              <a:rPr lang="en-US" dirty="0" smtClean="0">
                <a:sym typeface="Avenir Book"/>
              </a:rPr>
              <a:t>&gt;&gt; People You Have Helped</a:t>
            </a:r>
          </a:p>
          <a:p>
            <a:pPr lvl="2" indent="0"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	&gt;&gt;Volunteers</a:t>
            </a:r>
          </a:p>
          <a:p>
            <a:pPr lvl="2" indent="0"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	&gt;&gt;How-</a:t>
            </a:r>
            <a:r>
              <a:rPr lang="en-US" dirty="0" err="1" smtClean="0">
                <a:sym typeface="Avenir Book"/>
              </a:rPr>
              <a:t>tos</a:t>
            </a:r>
            <a:endParaRPr lang="en-US" dirty="0" smtClean="0">
              <a:sym typeface="Avenir Book"/>
            </a:endParaRPr>
          </a:p>
          <a:p>
            <a:pPr lvl="2" indent="0"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>
              <a:sym typeface="Avenir Book"/>
            </a:endParaRPr>
          </a:p>
          <a:p>
            <a:pPr marL="571500" lvl="2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Share photo albums and videos</a:t>
            </a:r>
            <a:endParaRPr lang="en-US" dirty="0">
              <a:sym typeface="Avenir Book"/>
            </a:endParaRPr>
          </a:p>
        </p:txBody>
      </p:sp>
      <p:pic>
        <p:nvPicPr>
          <p:cNvPr id="5" name="Picture 4" descr="FB 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96" y="520917"/>
            <a:ext cx="1811184" cy="17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31343"/>
      </p:ext>
    </p:extLst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YOUTUBE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2720010"/>
            <a:ext cx="9083719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sz="8000" b="1" dirty="0"/>
              <a:t>1</a:t>
            </a:r>
            <a:r>
              <a:rPr lang="en-US" sz="8000" b="1" dirty="0" smtClean="0"/>
              <a:t> BILLION</a:t>
            </a:r>
            <a:br>
              <a:rPr lang="en-US" sz="8000" b="1" dirty="0" smtClean="0"/>
            </a:br>
            <a:r>
              <a:rPr lang="en-US" dirty="0">
                <a:latin typeface="+mj-lt"/>
                <a:ea typeface="+mj-ea"/>
                <a:cs typeface="+mj-cs"/>
              </a:rPr>
              <a:t>monthly </a:t>
            </a:r>
            <a:r>
              <a:rPr lang="en-US" dirty="0" smtClean="0"/>
              <a:t>users (133M in US)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5447698"/>
      </p:ext>
    </p:extLst>
  </p:cSld>
  <p:clrMapOvr>
    <a:masterClrMapping/>
  </p:clrMapOvr>
  <p:transition xmlns:p14="http://schemas.microsoft.com/office/powerpoint/2010/main"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YOUTUBE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2278862"/>
            <a:ext cx="9083719" cy="6196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>
                <a:sym typeface="Avenir Book"/>
              </a:rPr>
              <a:t>2</a:t>
            </a:r>
            <a:r>
              <a:rPr lang="en-US" dirty="0" smtClean="0">
                <a:sym typeface="Avenir Book"/>
              </a:rPr>
              <a:t>9</a:t>
            </a:r>
            <a:r>
              <a:rPr lang="en-US" dirty="0">
                <a:sym typeface="Avenir Book"/>
              </a:rPr>
              <a:t>% of US adults use </a:t>
            </a:r>
            <a:r>
              <a:rPr lang="en-US" dirty="0" smtClean="0">
                <a:sym typeface="Avenir Book"/>
              </a:rPr>
              <a:t>LinkedIn</a:t>
            </a:r>
            <a:endParaRPr lang="en-US" dirty="0">
              <a:sym typeface="Avenir Book"/>
            </a:endParaRP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45% of women use LinkedIn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55% of men use YouTube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2 MILLION Views/MINUTE!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YouTube reaches more 18-49 year olds than any cable network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9955359"/>
      </p:ext>
    </p:extLst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509423" y="1073195"/>
            <a:ext cx="5908743" cy="1779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6000" cap="all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Cyndi Urbano</a:t>
            </a:r>
          </a:p>
          <a:p>
            <a:pPr algn="l">
              <a:lnSpc>
                <a:spcPct val="90000"/>
              </a:lnSpc>
              <a:defRPr sz="6000" cap="all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body" idx="4294967295"/>
          </p:nvPr>
        </p:nvSpPr>
        <p:spPr>
          <a:xfrm>
            <a:off x="677333" y="2029883"/>
            <a:ext cx="11988801" cy="643738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Owner, AlphaGraphics Loudoun</a:t>
            </a:r>
            <a:br>
              <a:rPr lang="en-US" dirty="0" smtClean="0"/>
            </a:br>
            <a:r>
              <a:rPr lang="en-US" dirty="0" smtClean="0"/>
              <a:t>540.454.2719 (cell)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We are a boutique marketing agency in Leesburg</a:t>
            </a:r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Founded in 2011</a:t>
            </a:r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We cater to nonprofit organizations</a:t>
            </a:r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Affordable, accountable, and practical marketing solutions</a:t>
            </a:r>
            <a:endParaRPr dirty="0"/>
          </a:p>
        </p:txBody>
      </p:sp>
      <p:pic>
        <p:nvPicPr>
          <p:cNvPr id="2" name="Picture 1" descr="AG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632" y="1073195"/>
            <a:ext cx="4511502" cy="194446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YOUTUBE: BEST PRACTICES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2555861"/>
            <a:ext cx="9083719" cy="5642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Make it compelling—create a connection</a:t>
            </a:r>
            <a:endParaRPr lang="en-US" dirty="0">
              <a:sym typeface="Avenir Book"/>
            </a:endParaRP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Add fresh content frequently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Pay attention to titles and descriptions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Include a Call to Action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Check out </a:t>
            </a:r>
            <a:r>
              <a:rPr lang="en-US" dirty="0" err="1" smtClean="0"/>
              <a:t>YouCaring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7498883"/>
      </p:ext>
    </p:extLst>
  </p:cSld>
  <p:clrMapOvr>
    <a:masterClrMapping/>
  </p:clrMapOvr>
  <p:transition xmlns:p14="http://schemas.microsoft.com/office/powerpoint/2010/main"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YOUTUBE: BEST USES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3109859"/>
            <a:ext cx="9083719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Tell stories</a:t>
            </a:r>
            <a:endParaRPr lang="en-US" dirty="0">
              <a:sym typeface="Avenir Book"/>
            </a:endParaRP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Interviews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News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Follow-on stories on beneficiaries</a:t>
            </a:r>
          </a:p>
        </p:txBody>
      </p:sp>
    </p:spTree>
    <p:extLst>
      <p:ext uri="{BB962C8B-B14F-4D97-AF65-F5344CB8AC3E}">
        <p14:creationId xmlns:p14="http://schemas.microsoft.com/office/powerpoint/2010/main" val="890541699"/>
      </p:ext>
    </p:extLst>
  </p:cSld>
  <p:clrMapOvr>
    <a:masterClrMapping/>
  </p:clrMapOvr>
  <p:transition xmlns:p14="http://schemas.microsoft.com/office/powerpoint/2010/main"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TWITTER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3208908"/>
            <a:ext cx="9083719" cy="353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sz="11500" b="1" dirty="0"/>
              <a:t>3</a:t>
            </a:r>
            <a:r>
              <a:rPr lang="en-US" sz="11500" b="1" dirty="0" smtClean="0"/>
              <a:t>17 MILLION</a:t>
            </a:r>
          </a:p>
          <a:p>
            <a:pPr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Monthly Users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  <p:pic>
        <p:nvPicPr>
          <p:cNvPr id="7" name="Picture 6" descr="Twi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373" y="697198"/>
            <a:ext cx="2654427" cy="26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922"/>
      </p:ext>
    </p:extLst>
  </p:cSld>
  <p:clrMapOvr>
    <a:masterClrMapping/>
  </p:clrMapOvr>
  <p:transition xmlns:p14="http://schemas.microsoft.com/office/powerpoint/2010/main"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TWITTER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2001863"/>
            <a:ext cx="9083719" cy="6750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Nearly 79% of Twitter users</a:t>
            </a:r>
            <a:br>
              <a:rPr lang="en-US" dirty="0" smtClean="0"/>
            </a:br>
            <a:r>
              <a:rPr lang="en-US" dirty="0" smtClean="0"/>
              <a:t>are OUTSIDE the US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24% </a:t>
            </a:r>
            <a:r>
              <a:rPr lang="en-US" dirty="0">
                <a:sym typeface="Avenir Book"/>
              </a:rPr>
              <a:t>of US adults use </a:t>
            </a:r>
            <a:r>
              <a:rPr lang="en-US" dirty="0" smtClean="0">
                <a:sym typeface="Avenir Book"/>
              </a:rPr>
              <a:t>Twitter</a:t>
            </a:r>
            <a:endParaRPr lang="en-US" dirty="0">
              <a:sym typeface="Avenir Book"/>
            </a:endParaRP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/>
              <a:t>1</a:t>
            </a:r>
            <a:r>
              <a:rPr lang="en-US" dirty="0" smtClean="0"/>
              <a:t>5% of women use Twitter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22% of men use Twitter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42% of Twitter users use it daily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81% of </a:t>
            </a:r>
            <a:r>
              <a:rPr lang="en-US" dirty="0" err="1" smtClean="0"/>
              <a:t>millennials</a:t>
            </a:r>
            <a:r>
              <a:rPr lang="en-US" dirty="0" smtClean="0"/>
              <a:t> use Twitter daily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15% check it at least 10X/day</a:t>
            </a:r>
          </a:p>
        </p:txBody>
      </p:sp>
      <p:pic>
        <p:nvPicPr>
          <p:cNvPr id="7" name="Picture 6" descr="Twi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373" y="697198"/>
            <a:ext cx="2654427" cy="26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52092"/>
      </p:ext>
    </p:extLst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TWITTER: BEST PRACTICES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861373"/>
            <a:ext cx="9083719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err="1" smtClean="0">
                <a:sym typeface="Avenir Book"/>
              </a:rPr>
              <a:t>Hashtags</a:t>
            </a:r>
            <a:r>
              <a:rPr lang="en-US" dirty="0">
                <a:sym typeface="Avenir Book"/>
              </a:rPr>
              <a:t>—establish, track and thank!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err="1">
                <a:sym typeface="Avenir Book"/>
              </a:rPr>
              <a:t>Retweets</a:t>
            </a:r>
            <a:endParaRPr lang="en-US" dirty="0">
              <a:sym typeface="Avenir Book"/>
            </a:endParaRP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/>
              <a:t>4</a:t>
            </a:r>
            <a:r>
              <a:rPr lang="en-US" dirty="0" smtClean="0"/>
              <a:t>-5X/day: Timely content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Curate as well as create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Expected response time is 1 hour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Expect to spend 15-20 </a:t>
            </a:r>
            <a:r>
              <a:rPr lang="en-US" dirty="0" err="1" smtClean="0"/>
              <a:t>hrs</a:t>
            </a:r>
            <a:r>
              <a:rPr lang="en-US" dirty="0" smtClean="0"/>
              <a:t>/week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Best Time to Post: Monday through Friday, with Thursday being ideal. Between noon and 3pm with noon being the sweet spot.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  <p:pic>
        <p:nvPicPr>
          <p:cNvPr id="3" name="Picture 2" descr="Twi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373" y="697198"/>
            <a:ext cx="2654427" cy="26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80212"/>
      </p:ext>
    </p:extLst>
  </p:cSld>
  <p:clrMapOvr>
    <a:masterClrMapping/>
  </p:clrMapOvr>
  <p:transition xmlns:p14="http://schemas.microsoft.com/office/powerpoint/2010/main"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TWITTER: BEST USES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2025584"/>
            <a:ext cx="9843416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Updates </a:t>
            </a:r>
            <a:r>
              <a:rPr lang="en-US" dirty="0">
                <a:sym typeface="Avenir Book"/>
              </a:rPr>
              <a:t>on Campaign/Work/Donations</a:t>
            </a:r>
          </a:p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>
                <a:sym typeface="Avenir Book"/>
              </a:rPr>
              <a:t>News</a:t>
            </a:r>
          </a:p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>
                <a:sym typeface="Avenir Book"/>
              </a:rPr>
              <a:t>Blog Posts</a:t>
            </a:r>
          </a:p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>
                <a:sym typeface="Avenir Book"/>
              </a:rPr>
              <a:t>Events</a:t>
            </a:r>
          </a:p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>
                <a:sym typeface="Avenir Book"/>
              </a:rPr>
              <a:t>Inspirational Quotes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  <p:pic>
        <p:nvPicPr>
          <p:cNvPr id="3" name="Picture 2" descr="Twi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16" y="6902098"/>
            <a:ext cx="2145384" cy="214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69410"/>
      </p:ext>
    </p:extLst>
  </p:cSld>
  <p:clrMapOvr>
    <a:masterClrMapping/>
  </p:clrMapOvr>
  <p:transition xmlns:p14="http://schemas.microsoft.com/office/powerpoint/2010/main"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LINKEDIN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2720010"/>
            <a:ext cx="9083719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sz="8000" b="1" dirty="0" smtClean="0"/>
              <a:t>467 MILLION</a:t>
            </a:r>
            <a:br>
              <a:rPr lang="en-US" sz="8000" b="1" dirty="0" smtClean="0"/>
            </a:br>
            <a:r>
              <a:rPr lang="en-US" dirty="0" smtClean="0"/>
              <a:t>users (133M in US)</a:t>
            </a:r>
            <a:endParaRPr dirty="0"/>
          </a:p>
        </p:txBody>
      </p:sp>
      <p:pic>
        <p:nvPicPr>
          <p:cNvPr id="2" name="Picture 1" descr="linkedin-icon-png-transparent-images--pictures--becuo-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048" y="668484"/>
            <a:ext cx="1885751" cy="18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38491"/>
      </p:ext>
    </p:extLst>
  </p:cSld>
  <p:clrMapOvr>
    <a:masterClrMapping/>
  </p:clrMapOvr>
  <p:transition xmlns:p14="http://schemas.microsoft.com/office/powerpoint/2010/main"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LINKEDIN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2032641"/>
            <a:ext cx="9083719" cy="6689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>
                <a:sym typeface="Avenir Book"/>
              </a:rPr>
              <a:t>2</a:t>
            </a:r>
            <a:r>
              <a:rPr lang="en-US" dirty="0" smtClean="0">
                <a:sym typeface="Avenir Book"/>
              </a:rPr>
              <a:t>9</a:t>
            </a:r>
            <a:r>
              <a:rPr lang="en-US" dirty="0">
                <a:sym typeface="Avenir Book"/>
              </a:rPr>
              <a:t>% of US adults use </a:t>
            </a:r>
            <a:r>
              <a:rPr lang="en-US" dirty="0" smtClean="0">
                <a:sym typeface="Avenir Book"/>
              </a:rPr>
              <a:t>LinkedIn</a:t>
            </a:r>
            <a:endParaRPr lang="en-US" dirty="0">
              <a:sym typeface="Avenir Book"/>
            </a:endParaRP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27% of women use LinkedIn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31% of men use LinkedIn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18% of LinkedIn users use it daily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sz="2800" dirty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sz="2800" dirty="0" smtClean="0"/>
              <a:t>34% of 18-29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sz="2800" dirty="0" smtClean="0"/>
              <a:t>33% of 30-49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sz="2800" dirty="0" smtClean="0"/>
              <a:t>24% of 50-64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sz="2800" dirty="0"/>
              <a:t>2</a:t>
            </a:r>
            <a:r>
              <a:rPr lang="en-US" sz="2800" dirty="0" smtClean="0"/>
              <a:t>0% of 65+</a:t>
            </a:r>
            <a:endParaRPr lang="en-US" dirty="0" smtClean="0"/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  <p:pic>
        <p:nvPicPr>
          <p:cNvPr id="5" name="Picture 4" descr="linkedin-icon-png-transparent-images--pictures--becuo-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048" y="668484"/>
            <a:ext cx="1885751" cy="18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9991"/>
      </p:ext>
    </p:extLst>
  </p:cSld>
  <p:clrMapOvr>
    <a:masterClrMapping/>
  </p:clrMapOvr>
  <p:transition xmlns:p14="http://schemas.microsoft.com/office/powerpoint/2010/main"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LINKEDIN: BEST PRATICES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2550003"/>
            <a:ext cx="9083719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Post no more than 1-3X/week</a:t>
            </a: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>
                <a:sym typeface="Avenir Book"/>
              </a:rPr>
              <a:t>Best Time to Post: </a:t>
            </a:r>
            <a:r>
              <a:rPr lang="en-US" dirty="0" smtClean="0">
                <a:sym typeface="Avenir Book"/>
              </a:rPr>
              <a:t>Tuesday through Thursday</a:t>
            </a:r>
            <a:r>
              <a:rPr lang="en-US" dirty="0">
                <a:sym typeface="Avenir Book"/>
              </a:rPr>
              <a:t>, with Thursday being ideal. </a:t>
            </a:r>
            <a:endParaRPr lang="en-US" dirty="0" smtClean="0">
              <a:sym typeface="Avenir Book"/>
            </a:endParaRP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>
              <a:sym typeface="Avenir Book"/>
            </a:endParaRPr>
          </a:p>
          <a:p>
            <a:pPr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Between noon and 5 pm on Tuesday and Thursday </a:t>
            </a:r>
            <a:r>
              <a:rPr lang="en-US" dirty="0">
                <a:sym typeface="Avenir Book"/>
              </a:rPr>
              <a:t>being the sweet spot</a:t>
            </a:r>
            <a:r>
              <a:rPr lang="en-US" dirty="0" smtClean="0">
                <a:sym typeface="Avenir Book"/>
              </a:rPr>
              <a:t>.</a:t>
            </a:r>
            <a:endParaRPr lang="en-US" dirty="0">
              <a:sym typeface="Avenir Book"/>
            </a:endParaRPr>
          </a:p>
        </p:txBody>
      </p:sp>
      <p:pic>
        <p:nvPicPr>
          <p:cNvPr id="2" name="Picture 1" descr="linkedin-icon-png-transparent-images--pictures--becuo-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048" y="668484"/>
            <a:ext cx="1885751" cy="188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6393"/>
      </p:ext>
    </p:extLst>
  </p:cSld>
  <p:clrMapOvr>
    <a:masterClrMapping/>
  </p:clrMapOvr>
  <p:transition xmlns:p14="http://schemas.microsoft.com/office/powerpoint/2010/main"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LINKEDIN: BEST USES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508000" y="2302583"/>
            <a:ext cx="9843416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>
              <a:buFont typeface="Arial"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Cultivating relationships with the local </a:t>
            </a:r>
            <a:r>
              <a:rPr lang="en-US" dirty="0">
                <a:sym typeface="Avenir Book"/>
              </a:rPr>
              <a:t>b</a:t>
            </a:r>
            <a:r>
              <a:rPr lang="en-US" dirty="0" smtClean="0">
                <a:sym typeface="Avenir Book"/>
              </a:rPr>
              <a:t>usiness </a:t>
            </a:r>
            <a:r>
              <a:rPr lang="en-US" dirty="0">
                <a:sym typeface="Avenir Book"/>
              </a:rPr>
              <a:t>c</a:t>
            </a:r>
            <a:r>
              <a:rPr lang="en-US" dirty="0" smtClean="0">
                <a:sym typeface="Avenir Book"/>
              </a:rPr>
              <a:t>ommunity</a:t>
            </a:r>
          </a:p>
          <a:p>
            <a:pPr lvl="2" indent="0"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>
                <a:sym typeface="Avenir Book"/>
              </a:rPr>
              <a:t>	</a:t>
            </a:r>
            <a:r>
              <a:rPr lang="en-US" dirty="0" smtClean="0">
                <a:sym typeface="Avenir Book"/>
              </a:rPr>
              <a:t>&gt;&gt; Potential donors, board members,</a:t>
            </a:r>
            <a:br>
              <a:rPr lang="en-US" dirty="0" smtClean="0">
                <a:sym typeface="Avenir Book"/>
              </a:rPr>
            </a:br>
            <a:r>
              <a:rPr lang="en-US" dirty="0" smtClean="0">
                <a:sym typeface="Avenir Book"/>
              </a:rPr>
              <a:t>           staff and volunteers</a:t>
            </a:r>
          </a:p>
          <a:p>
            <a:pPr lvl="2" indent="0" algn="l"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>
                <a:sym typeface="Avenir Book"/>
              </a:rPr>
              <a:t>	</a:t>
            </a:r>
            <a:endParaRPr dirty="0"/>
          </a:p>
        </p:txBody>
      </p:sp>
      <p:pic>
        <p:nvPicPr>
          <p:cNvPr id="6" name="Picture 5" descr="linkedin-icon-png-transparent-images--pictures--becuo-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806" y="7653159"/>
            <a:ext cx="1467994" cy="14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72656"/>
      </p:ext>
    </p:extLst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509422" y="1488693"/>
            <a:ext cx="11839497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6000" cap="all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SOCIAL MEDIA</a:t>
            </a:r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body" idx="4294967295"/>
          </p:nvPr>
        </p:nvSpPr>
        <p:spPr>
          <a:xfrm>
            <a:off x="677333" y="3526253"/>
            <a:ext cx="11988801" cy="4941009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Ad spend on </a:t>
            </a:r>
            <a:r>
              <a:rPr lang="en-US" dirty="0"/>
              <a:t>s</a:t>
            </a:r>
            <a:r>
              <a:rPr lang="en-US" dirty="0" smtClean="0"/>
              <a:t>ocial media</a:t>
            </a:r>
            <a:br>
              <a:rPr lang="en-US" dirty="0" smtClean="0"/>
            </a:br>
            <a:r>
              <a:rPr lang="en-US" dirty="0" smtClean="0"/>
              <a:t>will </a:t>
            </a:r>
            <a:r>
              <a:rPr lang="en-US" sz="4800" b="1" dirty="0" smtClean="0"/>
              <a:t>OUTPACE</a:t>
            </a:r>
            <a:r>
              <a:rPr lang="en-US" dirty="0" smtClean="0"/>
              <a:t> ad spend on TV</a:t>
            </a:r>
            <a:br>
              <a:rPr lang="en-US" dirty="0" smtClean="0"/>
            </a:br>
            <a:r>
              <a:rPr lang="en-US" dirty="0" smtClean="0"/>
              <a:t>for the </a:t>
            </a:r>
            <a:r>
              <a:rPr lang="en-US" sz="4000" b="1" dirty="0" smtClean="0"/>
              <a:t>FIRST TIME EVER</a:t>
            </a:r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8693989"/>
      </p:ext>
    </p:extLst>
  </p:cSld>
  <p:clrMapOvr>
    <a:masterClrMapping/>
  </p:clrMapOvr>
  <p:transition xmlns:p14="http://schemas.microsoft.com/office/powerpoint/2010/main"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Choosing the right channel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505844" y="2176634"/>
            <a:ext cx="12174811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It’s better to manage one channel well</a:t>
            </a:r>
            <a:br>
              <a:rPr lang="en-US" dirty="0" smtClean="0"/>
            </a:br>
            <a:r>
              <a:rPr lang="en-US" dirty="0" smtClean="0"/>
              <a:t>than several channels poorly</a:t>
            </a:r>
          </a:p>
          <a:p>
            <a:endParaRPr lang="en-US" dirty="0"/>
          </a:p>
          <a:p>
            <a:r>
              <a:rPr lang="en-US" dirty="0" smtClean="0"/>
              <a:t>The most popular channels</a:t>
            </a:r>
            <a:br>
              <a:rPr lang="en-US" dirty="0" smtClean="0"/>
            </a:br>
            <a:r>
              <a:rPr lang="en-US" dirty="0" smtClean="0"/>
              <a:t>among small to mid-sized nonprofits: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Facebook: 98% 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Twitter: 70%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LinkedIn: 55%</a:t>
            </a:r>
          </a:p>
          <a:p>
            <a:pPr marL="571500" indent="-571500">
              <a:buFontTx/>
              <a:buChar char="•"/>
            </a:pPr>
            <a:r>
              <a:rPr lang="en-US" dirty="0" smtClean="0"/>
              <a:t>YouTube: 45%</a:t>
            </a:r>
          </a:p>
        </p:txBody>
      </p:sp>
    </p:spTree>
    <p:extLst>
      <p:ext uri="{BB962C8B-B14F-4D97-AF65-F5344CB8AC3E}">
        <p14:creationId xmlns:p14="http://schemas.microsoft.com/office/powerpoint/2010/main" val="499424333"/>
      </p:ext>
    </p:extLst>
  </p:cSld>
  <p:clrMapOvr>
    <a:masterClrMapping/>
  </p:clrMapOvr>
  <p:transition xmlns:p14="http://schemas.microsoft.com/office/powerpoint/2010/main"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Choosing the right channel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505844" y="2933676"/>
            <a:ext cx="12174811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endParaRPr lang="en-US" dirty="0"/>
          </a:p>
          <a:p>
            <a:r>
              <a:rPr lang="en-US" dirty="0" smtClean="0"/>
              <a:t>The most important thing is to KNOW YOUR AUDIENCE</a:t>
            </a:r>
          </a:p>
          <a:p>
            <a:endParaRPr lang="en-US" dirty="0"/>
          </a:p>
          <a:p>
            <a:pPr algn="ctr"/>
            <a:r>
              <a:rPr lang="en-US" dirty="0" smtClean="0">
                <a:solidFill>
                  <a:srgbClr val="660066"/>
                </a:solidFill>
              </a:rPr>
              <a:t>“If you think you are speaking to the ‘general public,’</a:t>
            </a:r>
            <a:br>
              <a:rPr lang="en-US" dirty="0" smtClean="0">
                <a:solidFill>
                  <a:srgbClr val="660066"/>
                </a:solidFill>
              </a:rPr>
            </a:br>
            <a:r>
              <a:rPr lang="en-US" dirty="0" smtClean="0">
                <a:solidFill>
                  <a:srgbClr val="660066"/>
                </a:solidFill>
              </a:rPr>
              <a:t>you are most likely speaking to nobody.”</a:t>
            </a:r>
            <a:endParaRPr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54793"/>
      </p:ext>
    </p:extLst>
  </p:cSld>
  <p:clrMapOvr>
    <a:masterClrMapping/>
  </p:clrMapOvr>
  <p:transition xmlns:p14="http://schemas.microsoft.com/office/powerpoint/2010/main"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1770286" y="3785593"/>
            <a:ext cx="946426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sz="6000" b="1" dirty="0" smtClean="0"/>
              <a:t>Social Media Best Practices</a:t>
            </a:r>
            <a:endParaRPr sz="6000" b="1" dirty="0"/>
          </a:p>
        </p:txBody>
      </p:sp>
      <p:pic>
        <p:nvPicPr>
          <p:cNvPr id="7" name="Picture 6" descr="GIveChoose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6" y="7755428"/>
            <a:ext cx="3542586" cy="1339165"/>
          </a:xfrm>
          <a:prstGeom prst="rect">
            <a:avLst/>
          </a:prstGeom>
        </p:spPr>
      </p:pic>
      <p:pic>
        <p:nvPicPr>
          <p:cNvPr id="8" name="Picture 7" descr="12939_CFL_LogoB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223" y="8000498"/>
            <a:ext cx="3082402" cy="9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58747"/>
      </p:ext>
    </p:extLst>
  </p:cSld>
  <p:clrMapOvr>
    <a:masterClrMapping/>
  </p:clrMapOvr>
  <p:transition xmlns:p14="http://schemas.microsoft.com/office/powerpoint/2010/main"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THE most common mistake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508000" y="1726047"/>
            <a:ext cx="12174811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pPr algn="ctr"/>
            <a:r>
              <a:rPr lang="en-US" dirty="0" smtClean="0"/>
              <a:t>Isolating Social Media</a:t>
            </a:r>
            <a:br>
              <a:rPr lang="en-US" dirty="0" smtClean="0"/>
            </a:br>
            <a:r>
              <a:rPr lang="en-US" dirty="0" smtClean="0"/>
              <a:t>from Other Marketing/</a:t>
            </a:r>
            <a:r>
              <a:rPr lang="en-US" dirty="0" err="1" smtClean="0"/>
              <a:t>Comms</a:t>
            </a:r>
            <a:r>
              <a:rPr lang="en-US" dirty="0" smtClean="0"/>
              <a:t> Strategies</a:t>
            </a:r>
          </a:p>
          <a:p>
            <a:endParaRPr lang="en-US" dirty="0"/>
          </a:p>
        </p:txBody>
      </p:sp>
      <p:pic>
        <p:nvPicPr>
          <p:cNvPr id="3" name="Picture 2" descr="Integ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5" y="3365926"/>
            <a:ext cx="11423162" cy="5735478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Social Media </a:t>
            </a:r>
            <a:r>
              <a:rPr lang="en-US" dirty="0" err="1" smtClean="0"/>
              <a:t>BESt</a:t>
            </a:r>
            <a:r>
              <a:rPr lang="en-US" dirty="0" smtClean="0"/>
              <a:t> practices</a:t>
            </a:r>
            <a:endParaRPr dirty="0"/>
          </a:p>
        </p:txBody>
      </p:sp>
      <p:sp>
        <p:nvSpPr>
          <p:cNvPr id="3" name="Shape 150"/>
          <p:cNvSpPr/>
          <p:nvPr/>
        </p:nvSpPr>
        <p:spPr>
          <a:xfrm>
            <a:off x="508000" y="2067972"/>
            <a:ext cx="12174811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The average duration</a:t>
            </a:r>
            <a:br>
              <a:rPr lang="en-US" dirty="0" smtClean="0"/>
            </a:br>
            <a:r>
              <a:rPr lang="en-US" dirty="0" smtClean="0"/>
              <a:t>of online fundraising campaigns is</a:t>
            </a:r>
          </a:p>
          <a:p>
            <a:r>
              <a:rPr lang="en-US" sz="5400" b="1" dirty="0" smtClean="0"/>
              <a:t>9 weeks</a:t>
            </a:r>
          </a:p>
          <a:p>
            <a:r>
              <a:rPr lang="en-US" sz="3200" dirty="0"/>
              <a:t>	</a:t>
            </a:r>
            <a:endParaRPr lang="en-US" dirty="0" smtClean="0"/>
          </a:p>
          <a:p>
            <a:r>
              <a:rPr lang="en-US" dirty="0" smtClean="0"/>
              <a:t>However… </a:t>
            </a:r>
            <a:r>
              <a:rPr lang="en-US" sz="5400" b="1" dirty="0" smtClean="0"/>
              <a:t>30-day campaigns </a:t>
            </a:r>
            <a:br>
              <a:rPr lang="en-US" sz="5400" b="1" dirty="0" smtClean="0"/>
            </a:br>
            <a:r>
              <a:rPr lang="en-US" dirty="0" smtClean="0"/>
              <a:t>actually work best</a:t>
            </a:r>
          </a:p>
          <a:p>
            <a:r>
              <a:rPr lang="en-US" dirty="0" smtClean="0"/>
              <a:t>	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426"/>
      </p:ext>
    </p:extLst>
  </p:cSld>
  <p:clrMapOvr>
    <a:masterClrMapping/>
  </p:clrMapOvr>
  <p:transition xmlns:p14="http://schemas.microsoft.com/office/powerpoint/2010/main"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Social Media </a:t>
            </a:r>
            <a:r>
              <a:rPr lang="en-US" dirty="0" err="1" smtClean="0"/>
              <a:t>BESt</a:t>
            </a:r>
            <a:r>
              <a:rPr lang="en-US" dirty="0" smtClean="0"/>
              <a:t> practices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441160" y="2375335"/>
            <a:ext cx="12174811" cy="60119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Content is King: Appreciation, Advocacy, Appeals</a:t>
            </a:r>
          </a:p>
          <a:p>
            <a:endParaRPr lang="en-US" dirty="0"/>
          </a:p>
          <a:p>
            <a:r>
              <a:rPr lang="en-US" dirty="0" smtClean="0"/>
              <a:t>Keep it Real – and Visual</a:t>
            </a:r>
            <a:br>
              <a:rPr lang="en-US" dirty="0" smtClean="0"/>
            </a:br>
            <a:r>
              <a:rPr lang="en-US" dirty="0" smtClean="0"/>
              <a:t>and Interactive.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Campaigns with Personal</a:t>
            </a:r>
            <a:br>
              <a:rPr lang="en-US" dirty="0" smtClean="0"/>
            </a:br>
            <a:r>
              <a:rPr lang="en-US" dirty="0" smtClean="0"/>
              <a:t> Videos Raise</a:t>
            </a:r>
          </a:p>
          <a:p>
            <a:r>
              <a:rPr lang="en-US" sz="6000" b="1" dirty="0" smtClean="0"/>
              <a:t>105% More</a:t>
            </a:r>
          </a:p>
          <a:p>
            <a:r>
              <a:rPr lang="en-US" dirty="0" smtClean="0"/>
              <a:t>than Campaigns</a:t>
            </a:r>
            <a:br>
              <a:rPr lang="en-US" dirty="0" smtClean="0"/>
            </a:br>
            <a:r>
              <a:rPr lang="en-US" dirty="0" smtClean="0"/>
              <a:t>Without Videos</a:t>
            </a:r>
          </a:p>
        </p:txBody>
      </p:sp>
      <p:pic>
        <p:nvPicPr>
          <p:cNvPr id="2" name="Picture 1" descr="Triple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4" y="3659949"/>
            <a:ext cx="6903176" cy="5305013"/>
          </a:xfrm>
          <a:prstGeom prst="rect">
            <a:avLst/>
          </a:prstGeom>
          <a:ln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val="1064017155"/>
      </p:ext>
    </p:extLst>
  </p:cSld>
  <p:clrMapOvr>
    <a:masterClrMapping/>
  </p:clrMapOvr>
  <p:transition xmlns:p14="http://schemas.microsoft.com/office/powerpoint/2010/main"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Social Media </a:t>
            </a:r>
            <a:r>
              <a:rPr lang="en-US" dirty="0" err="1" smtClean="0"/>
              <a:t>BESt</a:t>
            </a:r>
            <a:r>
              <a:rPr lang="en-US" dirty="0" smtClean="0"/>
              <a:t> practices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505844" y="2317932"/>
            <a:ext cx="12174811" cy="43499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Golden Ratio</a:t>
            </a:r>
            <a:br>
              <a:rPr lang="en-US" dirty="0" smtClean="0"/>
            </a:br>
            <a:r>
              <a:rPr lang="en-US" sz="2800" dirty="0" smtClean="0"/>
              <a:t>	&gt;&gt;60% of posts from others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&gt;&gt;30% your content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&gt;&gt;10% promotional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	&gt;&gt;Right now: 74% of</a:t>
            </a:r>
            <a:r>
              <a:rPr lang="en-US" sz="2800" dirty="0"/>
              <a:t> </a:t>
            </a:r>
            <a:r>
              <a:rPr lang="en-US" sz="2800" dirty="0" smtClean="0"/>
              <a:t>nonprofits use social media</a:t>
            </a:r>
            <a:br>
              <a:rPr lang="en-US" sz="2800" dirty="0" smtClean="0"/>
            </a:br>
            <a:r>
              <a:rPr lang="en-US" sz="2800" dirty="0" smtClean="0"/>
              <a:t>	     exclusively as a</a:t>
            </a:r>
            <a:r>
              <a:rPr lang="en-US" sz="2800" dirty="0"/>
              <a:t> </a:t>
            </a:r>
            <a:r>
              <a:rPr lang="en-US" sz="2800" dirty="0" smtClean="0"/>
              <a:t>megaphone</a:t>
            </a:r>
          </a:p>
          <a:p>
            <a:endParaRPr lang="en-US" dirty="0" smtClean="0"/>
          </a:p>
          <a:p>
            <a:r>
              <a:rPr lang="en-US" dirty="0" smtClean="0"/>
              <a:t>Engage Your Audience</a:t>
            </a:r>
          </a:p>
        </p:txBody>
      </p:sp>
    </p:spTree>
    <p:extLst>
      <p:ext uri="{BB962C8B-B14F-4D97-AF65-F5344CB8AC3E}">
        <p14:creationId xmlns:p14="http://schemas.microsoft.com/office/powerpoint/2010/main" val="1062246733"/>
      </p:ext>
    </p:extLst>
  </p:cSld>
  <p:clrMapOvr>
    <a:masterClrMapping/>
  </p:clrMapOvr>
  <p:transition xmlns:p14="http://schemas.microsoft.com/office/powerpoint/2010/main"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Social Media </a:t>
            </a:r>
            <a:r>
              <a:rPr lang="en-US" dirty="0" err="1" smtClean="0"/>
              <a:t>BESt</a:t>
            </a:r>
            <a:r>
              <a:rPr lang="en-US" dirty="0" smtClean="0"/>
              <a:t> practices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508000" y="1938998"/>
            <a:ext cx="12174811" cy="5457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Test</a:t>
            </a:r>
            <a:r>
              <a:rPr lang="en-US" dirty="0"/>
              <a:t>. Measure. Adjust. Repeat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Post to each platform individually</a:t>
            </a:r>
          </a:p>
          <a:p>
            <a:r>
              <a:rPr lang="en-US" dirty="0"/>
              <a:t>	</a:t>
            </a:r>
            <a:r>
              <a:rPr lang="en-US" dirty="0" smtClean="0"/>
              <a:t>&gt;&gt;</a:t>
            </a:r>
            <a:r>
              <a:rPr lang="en-US" sz="3200" dirty="0" smtClean="0"/>
              <a:t>Avoid auto-population mechanisms</a:t>
            </a:r>
          </a:p>
          <a:p>
            <a:endParaRPr lang="en-US" sz="3200" dirty="0"/>
          </a:p>
          <a:p>
            <a:r>
              <a:rPr lang="en-US" dirty="0" smtClean="0"/>
              <a:t>Continue the conversation: Send</a:t>
            </a:r>
            <a:br>
              <a:rPr lang="en-US" dirty="0" smtClean="0"/>
            </a:br>
            <a:r>
              <a:rPr lang="en-US" dirty="0" smtClean="0"/>
              <a:t>people somewhere with every post </a:t>
            </a:r>
          </a:p>
          <a:p>
            <a:r>
              <a:rPr lang="en-US" dirty="0"/>
              <a:t>	</a:t>
            </a:r>
            <a:r>
              <a:rPr lang="en-US" dirty="0" smtClean="0"/>
              <a:t>&gt;&gt;</a:t>
            </a:r>
            <a:r>
              <a:rPr lang="en-US" sz="3200" dirty="0" smtClean="0"/>
              <a:t>Website, preferably a specific landing page for the campaign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&gt;&gt;Blog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&gt;&gt;Mailing list</a:t>
            </a:r>
          </a:p>
        </p:txBody>
      </p:sp>
      <p:pic>
        <p:nvPicPr>
          <p:cNvPr id="2" name="Picture 1" descr="TestMeas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10" y="1938998"/>
            <a:ext cx="3937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1838"/>
      </p:ext>
    </p:extLst>
  </p:cSld>
  <p:clrMapOvr>
    <a:masterClrMapping/>
  </p:clrMapOvr>
  <p:transition xmlns:p14="http://schemas.microsoft.com/office/powerpoint/2010/main"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Social Media </a:t>
            </a:r>
            <a:r>
              <a:rPr lang="en-US" dirty="0" err="1" smtClean="0"/>
              <a:t>BESt</a:t>
            </a:r>
            <a:r>
              <a:rPr lang="en-US" dirty="0" smtClean="0"/>
              <a:t> practices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508000" y="1852526"/>
            <a:ext cx="12174811" cy="49654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Be involved throughout the community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&gt;&gt;Like, </a:t>
            </a:r>
            <a:r>
              <a:rPr lang="en-US" sz="3200" dirty="0" err="1" smtClean="0"/>
              <a:t>Retweet</a:t>
            </a:r>
            <a:r>
              <a:rPr lang="en-US" sz="3200" dirty="0" smtClean="0"/>
              <a:t>, comment</a:t>
            </a:r>
            <a:r>
              <a:rPr lang="en-US" sz="3200" dirty="0"/>
              <a:t>,</a:t>
            </a:r>
            <a:r>
              <a:rPr lang="en-US" sz="3200" dirty="0" smtClean="0"/>
              <a:t> and share</a:t>
            </a:r>
          </a:p>
          <a:p>
            <a:endParaRPr lang="en-US" dirty="0" smtClean="0"/>
          </a:p>
          <a:p>
            <a:r>
              <a:rPr lang="en-US" dirty="0" smtClean="0"/>
              <a:t>Make it easy for others to help</a:t>
            </a:r>
          </a:p>
          <a:p>
            <a:r>
              <a:rPr lang="en-US" dirty="0" smtClean="0"/>
              <a:t>	</a:t>
            </a:r>
            <a:r>
              <a:rPr lang="en-US" sz="3200" dirty="0" smtClean="0"/>
              <a:t>&gt;&gt;Send board members, advocates and partners sample posts and components (themes, visuals, testimonials, etc.)</a:t>
            </a:r>
          </a:p>
          <a:p>
            <a:endParaRPr lang="en-US" dirty="0"/>
          </a:p>
          <a:p>
            <a:r>
              <a:rPr lang="en-US" dirty="0" smtClean="0"/>
              <a:t>Plan</a:t>
            </a:r>
            <a:r>
              <a:rPr lang="en-US" dirty="0"/>
              <a:t>! </a:t>
            </a:r>
            <a:r>
              <a:rPr lang="en-US" dirty="0" smtClean="0"/>
              <a:t>It typically takes nonprofits 2 weeks to plan an effective campaign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30799"/>
      </p:ext>
    </p:extLst>
  </p:cSld>
  <p:clrMapOvr>
    <a:masterClrMapping/>
  </p:clrMapOvr>
  <p:transition xmlns:p14="http://schemas.microsoft.com/office/powerpoint/2010/main"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 Mg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30" y="818893"/>
            <a:ext cx="12223610" cy="79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69167"/>
      </p:ext>
    </p:extLst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509422" y="1488693"/>
            <a:ext cx="11839497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6000" cap="all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SOCIAL MEDIA</a:t>
            </a:r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body" idx="4294967295"/>
          </p:nvPr>
        </p:nvSpPr>
        <p:spPr>
          <a:xfrm>
            <a:off x="677333" y="2029883"/>
            <a:ext cx="11988801" cy="643738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sz="6000" b="1" cap="all" dirty="0" smtClean="0">
              <a:solidFill>
                <a:srgbClr val="A340A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sz="6000" b="1" cap="all" dirty="0" smtClean="0">
                <a:solidFill>
                  <a:srgbClr val="A340A1"/>
                </a:solidFill>
                <a:latin typeface="+mj-lt"/>
                <a:ea typeface="+mj-ea"/>
                <a:cs typeface="+mj-cs"/>
              </a:rPr>
              <a:t>1 </a:t>
            </a:r>
            <a:r>
              <a:rPr lang="en-US" sz="6000" b="1" cap="all" dirty="0">
                <a:solidFill>
                  <a:srgbClr val="A340A1"/>
                </a:solidFill>
                <a:latin typeface="+mj-lt"/>
                <a:ea typeface="+mj-ea"/>
                <a:cs typeface="+mj-cs"/>
              </a:rPr>
              <a:t>in 5</a:t>
            </a:r>
          </a:p>
          <a:p>
            <a:pPr marL="0" indent="0" algn="ctr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In 2017, 21% of peer-to-peer donations</a:t>
            </a:r>
            <a:br>
              <a:rPr lang="en-US" dirty="0" smtClean="0"/>
            </a:br>
            <a:r>
              <a:rPr lang="en-US" dirty="0" smtClean="0"/>
              <a:t>were raised as the result</a:t>
            </a:r>
            <a:br>
              <a:rPr lang="en-US" dirty="0" smtClean="0"/>
            </a:br>
            <a:r>
              <a:rPr lang="en-US" dirty="0" smtClean="0"/>
              <a:t>of a direct click through on social media</a:t>
            </a:r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/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endParaRPr lang="en-US" dirty="0" smtClean="0"/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0676451"/>
      </p:ext>
    </p:extLst>
  </p:cSld>
  <p:clrMapOvr>
    <a:masterClrMapping/>
  </p:clrMapOvr>
  <p:transition xmlns:p14="http://schemas.microsoft.com/office/powerpoint/2010/main"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5" y="635059"/>
            <a:ext cx="12077889" cy="84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98959"/>
      </p:ext>
    </p:extLst>
  </p:cSld>
  <p:clrMapOvr>
    <a:masterClrMapping/>
  </p:clrMapOvr>
  <p:transition xmlns:p14="http://schemas.microsoft.com/office/powerpoint/2010/main"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CALENDAR </a:t>
            </a:r>
            <a:r>
              <a:rPr lang="en-US" dirty="0" err="1" smtClean="0"/>
              <a:t>BESt</a:t>
            </a:r>
            <a:r>
              <a:rPr lang="en-US" dirty="0" smtClean="0"/>
              <a:t> practices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508000" y="2130324"/>
            <a:ext cx="1217481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Strive to meet these goals:</a:t>
            </a:r>
          </a:p>
          <a:p>
            <a:r>
              <a:rPr lang="en-US" dirty="0" smtClean="0"/>
              <a:t>4 pieces of content from others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Reshare</a:t>
            </a:r>
            <a:endParaRPr lang="en-US" dirty="0" smtClean="0"/>
          </a:p>
          <a:p>
            <a:r>
              <a:rPr lang="en-US" dirty="0" smtClean="0"/>
              <a:t>1 Self-Serving Post</a:t>
            </a:r>
          </a:p>
        </p:txBody>
      </p:sp>
    </p:spTree>
    <p:extLst>
      <p:ext uri="{BB962C8B-B14F-4D97-AF65-F5344CB8AC3E}">
        <p14:creationId xmlns:p14="http://schemas.microsoft.com/office/powerpoint/2010/main" val="299496144"/>
      </p:ext>
    </p:extLst>
  </p:cSld>
  <p:clrMapOvr>
    <a:masterClrMapping/>
  </p:clrMapOvr>
  <p:transition xmlns:p14="http://schemas.microsoft.com/office/powerpoint/2010/main"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IDEAs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508000" y="1732519"/>
            <a:ext cx="12174811" cy="71198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sz="2400" dirty="0" smtClean="0"/>
              <a:t>People Stories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&gt;&gt;Donors and volunteers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&gt;&gt;People you have helped</a:t>
            </a:r>
          </a:p>
          <a:p>
            <a:endParaRPr lang="en-US" sz="2400" dirty="0" smtClean="0"/>
          </a:p>
          <a:p>
            <a:r>
              <a:rPr lang="en-US" sz="2400" dirty="0" smtClean="0"/>
              <a:t>Behind-the-Scene Stories</a:t>
            </a:r>
          </a:p>
          <a:p>
            <a:endParaRPr lang="en-US" sz="2400" dirty="0"/>
          </a:p>
          <a:p>
            <a:r>
              <a:rPr lang="en-US" sz="2400" dirty="0" smtClean="0"/>
              <a:t>Thank You on Sponsor or Donor Pages</a:t>
            </a:r>
          </a:p>
          <a:p>
            <a:endParaRPr lang="en-US" sz="2400" dirty="0"/>
          </a:p>
          <a:p>
            <a:r>
              <a:rPr lang="en-US" sz="2400" dirty="0" err="1" smtClean="0"/>
              <a:t>Crowdfunding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Create Your Own Wikipedia Site</a:t>
            </a:r>
          </a:p>
          <a:p>
            <a:endParaRPr lang="en-US" sz="2400" dirty="0"/>
          </a:p>
          <a:p>
            <a:r>
              <a:rPr lang="en-US" sz="2400" dirty="0" smtClean="0"/>
              <a:t>Ask Questions</a:t>
            </a:r>
          </a:p>
          <a:p>
            <a:endParaRPr lang="en-US" sz="2400" dirty="0"/>
          </a:p>
          <a:p>
            <a:r>
              <a:rPr lang="en-US" sz="2400" dirty="0" smtClean="0"/>
              <a:t>Closed Groups on Facebook or LinkedIn</a:t>
            </a:r>
          </a:p>
          <a:p>
            <a:endParaRPr lang="en-US" sz="2400" dirty="0"/>
          </a:p>
          <a:p>
            <a:r>
              <a:rPr lang="en-US" sz="2400" dirty="0" smtClean="0"/>
              <a:t>Twitter Chats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76369839"/>
      </p:ext>
    </p:extLst>
  </p:cSld>
  <p:clrMapOvr>
    <a:masterClrMapping/>
  </p:clrMapOvr>
  <p:transition xmlns:p14="http://schemas.microsoft.com/office/powerpoint/2010/main"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STORIES FROM THE FRONT LINES</a:t>
            </a:r>
          </a:p>
        </p:txBody>
      </p:sp>
      <p:sp>
        <p:nvSpPr>
          <p:cNvPr id="150" name="Shape 150"/>
          <p:cNvSpPr/>
          <p:nvPr/>
        </p:nvSpPr>
        <p:spPr>
          <a:xfrm>
            <a:off x="508000" y="2753109"/>
            <a:ext cx="12174811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sz="2400" dirty="0" smtClean="0"/>
              <a:t>We put in little effort 2 years ago—and our results reflected that</a:t>
            </a:r>
          </a:p>
          <a:p>
            <a:endParaRPr lang="en-US" sz="2400" dirty="0"/>
          </a:p>
          <a:p>
            <a:r>
              <a:rPr lang="en-US" sz="2400" dirty="0" smtClean="0"/>
              <a:t>Last year, we set a goal specific to Give Choose—and we made that! We have almost doubled that goal for this year.</a:t>
            </a:r>
          </a:p>
          <a:p>
            <a:endParaRPr lang="en-US" sz="2400" dirty="0"/>
          </a:p>
          <a:p>
            <a:r>
              <a:rPr lang="en-US" sz="2400" dirty="0" smtClean="0"/>
              <a:t>The biggest thing was realizing I did not have to reinvent the wheel</a:t>
            </a:r>
          </a:p>
          <a:p>
            <a:r>
              <a:rPr lang="en-US" sz="2400" dirty="0" smtClean="0"/>
              <a:t>--I used the schedule handed out at the training last year. It was very helpful.</a:t>
            </a:r>
          </a:p>
          <a:p>
            <a:r>
              <a:rPr lang="en-US" sz="2400" dirty="0" smtClean="0"/>
              <a:t>--I researched the campaigns and creative other nonprofits used. They were my inspiration.</a:t>
            </a:r>
          </a:p>
          <a:p>
            <a:endParaRPr lang="en-US" sz="2400" dirty="0"/>
          </a:p>
        </p:txBody>
      </p:sp>
      <p:sp>
        <p:nvSpPr>
          <p:cNvPr id="6" name="Shape 143"/>
          <p:cNvSpPr/>
          <p:nvPr/>
        </p:nvSpPr>
        <p:spPr>
          <a:xfrm>
            <a:off x="660400" y="158492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pPr algn="ctr"/>
            <a:r>
              <a:rPr lang="en-US" sz="4400" dirty="0" smtClean="0"/>
              <a:t>CHARLI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5308203"/>
      </p:ext>
    </p:extLst>
  </p:cSld>
  <p:clrMapOvr>
    <a:masterClrMapping/>
  </p:clrMapOvr>
  <p:transition xmlns:p14="http://schemas.microsoft.com/office/powerpoint/2010/main"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STORIES FROM THE FRONT LINES</a:t>
            </a:r>
          </a:p>
        </p:txBody>
      </p:sp>
      <p:sp>
        <p:nvSpPr>
          <p:cNvPr id="150" name="Shape 150"/>
          <p:cNvSpPr/>
          <p:nvPr/>
        </p:nvSpPr>
        <p:spPr>
          <a:xfrm>
            <a:off x="508000" y="2733896"/>
            <a:ext cx="12174811" cy="49039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sz="2400" dirty="0" smtClean="0"/>
              <a:t>I emailed out a countdown to everyone in my database</a:t>
            </a:r>
          </a:p>
          <a:p>
            <a:endParaRPr lang="en-US" sz="2400" dirty="0"/>
          </a:p>
          <a:p>
            <a:r>
              <a:rPr lang="en-US" sz="2400" dirty="0" smtClean="0"/>
              <a:t>I engaged each member of my board early and often</a:t>
            </a:r>
          </a:p>
          <a:p>
            <a:r>
              <a:rPr lang="en-US" sz="2400" dirty="0" smtClean="0"/>
              <a:t>--I provided them a timeline, script, talking points, and objectives</a:t>
            </a:r>
          </a:p>
          <a:p>
            <a:r>
              <a:rPr lang="en-US" sz="2400" dirty="0" smtClean="0"/>
              <a:t>--I specifically asked them to reach out to their networks</a:t>
            </a:r>
          </a:p>
          <a:p>
            <a:endParaRPr lang="en-US" sz="2400" dirty="0"/>
          </a:p>
          <a:p>
            <a:r>
              <a:rPr lang="en-US" sz="2400" dirty="0" smtClean="0"/>
              <a:t>I posted client stories to Facebook</a:t>
            </a:r>
          </a:p>
          <a:p>
            <a:endParaRPr lang="en-US" sz="2400" dirty="0"/>
          </a:p>
          <a:p>
            <a:r>
              <a:rPr lang="en-US" sz="2400" dirty="0" smtClean="0"/>
              <a:t>On the day of:</a:t>
            </a:r>
          </a:p>
          <a:p>
            <a:r>
              <a:rPr lang="en-US" sz="2400" dirty="0" smtClean="0"/>
              <a:t>--I was a cheerleader all day</a:t>
            </a:r>
          </a:p>
          <a:p>
            <a:r>
              <a:rPr lang="en-US" sz="2400" dirty="0" smtClean="0"/>
              <a:t>--I posted frequent updates to Facebook</a:t>
            </a:r>
          </a:p>
          <a:p>
            <a:r>
              <a:rPr lang="en-US" sz="2400" dirty="0" smtClean="0"/>
              <a:t>--I emailed updates to my database</a:t>
            </a:r>
          </a:p>
          <a:p>
            <a:endParaRPr lang="en-US" sz="2400" dirty="0"/>
          </a:p>
        </p:txBody>
      </p:sp>
      <p:sp>
        <p:nvSpPr>
          <p:cNvPr id="6" name="Shape 143"/>
          <p:cNvSpPr/>
          <p:nvPr/>
        </p:nvSpPr>
        <p:spPr>
          <a:xfrm>
            <a:off x="660400" y="158492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pPr algn="ctr"/>
            <a:r>
              <a:rPr lang="en-US" sz="4400" dirty="0" smtClean="0"/>
              <a:t>MAYA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6327670"/>
      </p:ext>
    </p:extLst>
  </p:cSld>
  <p:clrMapOvr>
    <a:masterClrMapping/>
  </p:clrMapOvr>
  <p:transition xmlns:p14="http://schemas.microsoft.com/office/powerpoint/2010/main"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STORIES FROM THE FRONT LINES</a:t>
            </a:r>
          </a:p>
        </p:txBody>
      </p:sp>
      <p:sp>
        <p:nvSpPr>
          <p:cNvPr id="150" name="Shape 150"/>
          <p:cNvSpPr/>
          <p:nvPr/>
        </p:nvSpPr>
        <p:spPr>
          <a:xfrm>
            <a:off x="508000" y="2857227"/>
            <a:ext cx="12174811" cy="49039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sz="2400" dirty="0" smtClean="0"/>
              <a:t>I treated Give Choose like a full-blown fundraising campaign;</a:t>
            </a:r>
            <a:br>
              <a:rPr lang="en-US" sz="2400" dirty="0" smtClean="0"/>
            </a:br>
            <a:r>
              <a:rPr lang="en-US" sz="2400" dirty="0" smtClean="0"/>
              <a:t>it is our biggest fundraiser every year</a:t>
            </a:r>
          </a:p>
          <a:p>
            <a:endParaRPr lang="en-US" sz="2400" dirty="0" smtClean="0"/>
          </a:p>
          <a:p>
            <a:r>
              <a:rPr lang="en-US" sz="2400" dirty="0" smtClean="0"/>
              <a:t>I sent an email to everyone in my database 2 weeks prior </a:t>
            </a:r>
          </a:p>
          <a:p>
            <a:endParaRPr lang="en-US" sz="2400" dirty="0"/>
          </a:p>
          <a:p>
            <a:r>
              <a:rPr lang="en-US" sz="2400" dirty="0" smtClean="0"/>
              <a:t>I started posting to Facebook 2 weeks prior, 1 week prior and then 1 day before</a:t>
            </a:r>
          </a:p>
          <a:p>
            <a:endParaRPr lang="en-US" sz="2400" dirty="0"/>
          </a:p>
          <a:p>
            <a:r>
              <a:rPr lang="en-US" sz="2400" dirty="0" smtClean="0"/>
              <a:t>On the day of: </a:t>
            </a:r>
          </a:p>
          <a:p>
            <a:r>
              <a:rPr lang="en-US" sz="2400" dirty="0" smtClean="0"/>
              <a:t>--I worked the campaign non-stop, posting to Facebook every hour</a:t>
            </a:r>
          </a:p>
          <a:p>
            <a:r>
              <a:rPr lang="en-US" sz="2400" dirty="0" smtClean="0"/>
              <a:t>--I went to my gym and announced Give Choose at the class. We got 10 donations just from that. </a:t>
            </a:r>
          </a:p>
          <a:p>
            <a:r>
              <a:rPr lang="en-US" sz="2400" dirty="0" smtClean="0"/>
              <a:t>--We had a great donor match to provide a sense of urgency</a:t>
            </a:r>
          </a:p>
          <a:p>
            <a:r>
              <a:rPr lang="en-US" sz="2400" dirty="0" smtClean="0"/>
              <a:t>--We broadcast which hour we wanted to win and I texted throughout that hour</a:t>
            </a:r>
          </a:p>
        </p:txBody>
      </p:sp>
      <p:sp>
        <p:nvSpPr>
          <p:cNvPr id="6" name="Shape 143"/>
          <p:cNvSpPr/>
          <p:nvPr/>
        </p:nvSpPr>
        <p:spPr>
          <a:xfrm>
            <a:off x="660400" y="158492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pPr algn="ctr"/>
            <a:r>
              <a:rPr lang="en-US" sz="4400" dirty="0" smtClean="0"/>
              <a:t>RACHEL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2019163"/>
      </p:ext>
    </p:extLst>
  </p:cSld>
  <p:clrMapOvr>
    <a:masterClrMapping/>
  </p:clrMapOvr>
  <p:transition xmlns:p14="http://schemas.microsoft.com/office/powerpoint/2010/main"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STORIES FROM THE FRONT LINES</a:t>
            </a:r>
          </a:p>
        </p:txBody>
      </p:sp>
      <p:sp>
        <p:nvSpPr>
          <p:cNvPr id="150" name="Shape 150"/>
          <p:cNvSpPr/>
          <p:nvPr/>
        </p:nvSpPr>
        <p:spPr>
          <a:xfrm>
            <a:off x="508000" y="2993741"/>
            <a:ext cx="1217481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sz="2400" dirty="0" smtClean="0"/>
              <a:t>We pursued a strategy of building partnerships with other organizations to increase awareness of Give Choose as an event rather than raising funds for our organization</a:t>
            </a:r>
            <a:endParaRPr lang="en-US" sz="2400" dirty="0"/>
          </a:p>
        </p:txBody>
      </p:sp>
      <p:sp>
        <p:nvSpPr>
          <p:cNvPr id="6" name="Shape 143"/>
          <p:cNvSpPr/>
          <p:nvPr/>
        </p:nvSpPr>
        <p:spPr>
          <a:xfrm>
            <a:off x="660400" y="158492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pPr algn="ctr"/>
            <a:r>
              <a:rPr lang="en-US" sz="4400" dirty="0" smtClean="0"/>
              <a:t>BEN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5947029"/>
      </p:ext>
    </p:extLst>
  </p:cSld>
  <p:clrMapOvr>
    <a:masterClrMapping/>
  </p:clrMapOvr>
  <p:transition xmlns:p14="http://schemas.microsoft.com/office/powerpoint/2010/main"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5066" y="3777920"/>
            <a:ext cx="5852831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spc="0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uFillTx/>
                <a:latin typeface="Apple Chancery"/>
                <a:ea typeface="+mn-ea"/>
                <a:cs typeface="Apple Chancery"/>
                <a:sym typeface="Gill Sans"/>
              </a:rPr>
              <a:t>Thank You!</a:t>
            </a:r>
            <a:endParaRPr kumimoji="0" lang="en-US" sz="8800" b="1" i="0" u="none" strike="noStrike" cap="none" spc="0" normalizeH="0" baseline="0" dirty="0">
              <a:ln>
                <a:noFill/>
              </a:ln>
              <a:solidFill>
                <a:srgbClr val="660066"/>
              </a:solidFill>
              <a:effectLst/>
              <a:uFillTx/>
              <a:latin typeface="Apple Chancery"/>
              <a:ea typeface="+mn-ea"/>
              <a:cs typeface="Apple Chancery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76642096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509423" y="1488693"/>
            <a:ext cx="11872918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sz="6000" cap="all">
                <a:solidFill>
                  <a:srgbClr val="A340A1"/>
                </a:solidFill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SOCIAL MEDIA</a:t>
            </a:r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body" idx="4294967295"/>
          </p:nvPr>
        </p:nvSpPr>
        <p:spPr>
          <a:xfrm>
            <a:off x="677333" y="3375845"/>
            <a:ext cx="11988801" cy="504705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Use social media to:</a:t>
            </a:r>
          </a:p>
          <a:p>
            <a:pPr>
              <a:lnSpc>
                <a:spcPct val="80000"/>
              </a:lnSpc>
              <a:buSzTx/>
              <a:buFontTx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build support for your cause</a:t>
            </a:r>
            <a:endParaRPr lang="en-US" dirty="0"/>
          </a:p>
          <a:p>
            <a:pPr>
              <a:lnSpc>
                <a:spcPct val="80000"/>
              </a:lnSpc>
              <a:buSzTx/>
              <a:buFontTx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find volunteers</a:t>
            </a:r>
            <a:endParaRPr lang="en-US" dirty="0"/>
          </a:p>
          <a:p>
            <a:pPr>
              <a:lnSpc>
                <a:spcPct val="80000"/>
              </a:lnSpc>
              <a:buSzTx/>
              <a:buFontTx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acquire and retain donors</a:t>
            </a:r>
            <a:endParaRPr lang="en-US" dirty="0"/>
          </a:p>
          <a:p>
            <a:pPr>
              <a:lnSpc>
                <a:spcPct val="80000"/>
              </a:lnSpc>
              <a:buSzTx/>
              <a:buFontTx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increase donations</a:t>
            </a:r>
            <a:endParaRPr lang="en-US" dirty="0"/>
          </a:p>
          <a:p>
            <a:pPr>
              <a:lnSpc>
                <a:spcPct val="80000"/>
              </a:lnSpc>
              <a:buSzTx/>
              <a:buFontTx/>
              <a:buChar char="•"/>
              <a:defRPr>
                <a:latin typeface="+mj-lt"/>
                <a:ea typeface="+mj-ea"/>
                <a:cs typeface="+mj-cs"/>
                <a:sym typeface="Avenir Book"/>
              </a:defRPr>
            </a:pPr>
            <a:r>
              <a:rPr lang="en-US" dirty="0" smtClean="0"/>
              <a:t>build thought leadership</a:t>
            </a:r>
          </a:p>
          <a:p>
            <a:pPr marL="0" indent="0">
              <a:buSzTx/>
              <a:buNone/>
              <a:defRPr>
                <a:latin typeface="+mj-lt"/>
                <a:ea typeface="+mj-ea"/>
                <a:cs typeface="+mj-cs"/>
                <a:sym typeface="Avenir Book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8179854"/>
      </p:ext>
    </p:extLst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559702" y="3323928"/>
            <a:ext cx="788542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sz="6000" b="1" dirty="0" smtClean="0"/>
              <a:t>Choosing the Right</a:t>
            </a:r>
            <a:br>
              <a:rPr lang="en-US" sz="6000" b="1" dirty="0" smtClean="0"/>
            </a:br>
            <a:r>
              <a:rPr lang="en-US" sz="6000" b="1" dirty="0" smtClean="0"/>
              <a:t>Social Media Channels</a:t>
            </a:r>
            <a:endParaRPr sz="6000" b="1" dirty="0"/>
          </a:p>
        </p:txBody>
      </p:sp>
      <p:pic>
        <p:nvPicPr>
          <p:cNvPr id="7" name="Picture 6" descr="GIveChoose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6" y="7755428"/>
            <a:ext cx="3542586" cy="1339165"/>
          </a:xfrm>
          <a:prstGeom prst="rect">
            <a:avLst/>
          </a:prstGeom>
        </p:spPr>
      </p:pic>
      <p:pic>
        <p:nvPicPr>
          <p:cNvPr id="8" name="Picture 7" descr="12939_CFL_LogoB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223" y="8000498"/>
            <a:ext cx="3082402" cy="9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58711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08000" y="513366"/>
            <a:ext cx="11988800" cy="1219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algn="l">
              <a:lnSpc>
                <a:spcPct val="90000"/>
              </a:lnSpc>
              <a:defRPr sz="6000" cap="all">
                <a:solidFill>
                  <a:srgbClr val="942192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Choosing the right channel</a:t>
            </a:r>
            <a:endParaRPr dirty="0"/>
          </a:p>
        </p:txBody>
      </p:sp>
      <p:sp>
        <p:nvSpPr>
          <p:cNvPr id="150" name="Shape 150"/>
          <p:cNvSpPr/>
          <p:nvPr/>
        </p:nvSpPr>
        <p:spPr>
          <a:xfrm>
            <a:off x="505844" y="3149122"/>
            <a:ext cx="12174811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defRPr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endParaRPr lang="en-US" dirty="0"/>
          </a:p>
          <a:p>
            <a:pPr algn="ctr"/>
            <a:r>
              <a:rPr lang="en-US" sz="8000" b="1" dirty="0">
                <a:solidFill>
                  <a:srgbClr val="660066"/>
                </a:solidFill>
              </a:rPr>
              <a:t>86%</a:t>
            </a:r>
          </a:p>
          <a:p>
            <a:pPr algn="ctr"/>
            <a:r>
              <a:rPr lang="en-US" dirty="0" smtClean="0">
                <a:solidFill>
                  <a:srgbClr val="660066"/>
                </a:solidFill>
              </a:rPr>
              <a:t>Of Americans Use the Internet</a:t>
            </a:r>
            <a:endParaRPr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94529"/>
      </p:ext>
    </p:extLst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 Ic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33" y="1988738"/>
            <a:ext cx="11912399" cy="6708185"/>
          </a:xfrm>
          <a:prstGeom prst="rect">
            <a:avLst/>
          </a:prstGeom>
        </p:spPr>
      </p:pic>
      <p:sp>
        <p:nvSpPr>
          <p:cNvPr id="5" name="Shape 133"/>
          <p:cNvSpPr/>
          <p:nvPr/>
        </p:nvSpPr>
        <p:spPr>
          <a:xfrm>
            <a:off x="1577015" y="964727"/>
            <a:ext cx="985079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1D8AC7"/>
                </a:solidFill>
                <a:latin typeface="+mj-lt"/>
                <a:ea typeface="+mj-ea"/>
                <a:cs typeface="+mj-cs"/>
                <a:sym typeface="Avenir Book"/>
              </a:defRPr>
            </a:lvl1pPr>
          </a:lstStyle>
          <a:p>
            <a:r>
              <a:rPr lang="en-US" dirty="0" smtClean="0"/>
              <a:t>Choosing the Right Social Media Channels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-social-networking-sites-bubb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02" y="862053"/>
            <a:ext cx="9744614" cy="79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31010"/>
      </p:ext>
    </p:extLst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Avenir Book"/>
        <a:ea typeface="Avenir Book"/>
        <a:cs typeface="Avenir Book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Avenir Book"/>
        <a:ea typeface="Avenir Book"/>
        <a:cs typeface="Avenir Book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898</Words>
  <Application>Microsoft Macintosh PowerPoint</Application>
  <PresentationFormat>Custom</PresentationFormat>
  <Paragraphs>279</Paragraphs>
  <Slides>47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New_Template3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Cyndi Urbano</cp:lastModifiedBy>
  <cp:revision>49</cp:revision>
  <cp:lastPrinted>2017-03-22T16:41:20Z</cp:lastPrinted>
  <dcterms:created xsi:type="dcterms:W3CDTF">2017-03-15T15:19:29Z</dcterms:created>
  <dcterms:modified xsi:type="dcterms:W3CDTF">2018-02-06T13:07:02Z</dcterms:modified>
</cp:coreProperties>
</file>